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1pPr>
    <a:lvl2pPr marL="0" marR="0" indent="228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2pPr>
    <a:lvl3pPr marL="0" marR="0" indent="457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3pPr>
    <a:lvl4pPr marL="0" marR="0" indent="685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4pPr>
    <a:lvl5pPr marL="0" marR="0" indent="9144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5pPr>
    <a:lvl6pPr marL="0" marR="0" indent="11430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6pPr>
    <a:lvl7pPr marL="0" marR="0" indent="1371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7pPr>
    <a:lvl8pPr marL="0" marR="0" indent="1600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8pPr>
    <a:lvl9pPr marL="0" marR="0" indent="1828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7D39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254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38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8A8F">
              <a:alpha val="7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269025"/>
              <a:satOff val="1984"/>
              <a:lumOff val="-30912"/>
              <a:alpha val="90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269025"/>
              <a:satOff val="1984"/>
              <a:lumOff val="-30912"/>
              <a:alpha val="90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BF8A">
              <a:alpha val="3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25400" cap="flat">
              <a:solidFill>
                <a:srgbClr val="4B4B4B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2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8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3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6F6F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6F6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2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254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254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4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xfrm>
            <a:off x="1955800" y="1663700"/>
            <a:ext cx="9753600" cy="64135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pic" sz="half" idx="13"/>
          </p:nvPr>
        </p:nvSpPr>
        <p:spPr>
          <a:xfrm>
            <a:off x="1414840" y="762000"/>
            <a:ext cx="5448301" cy="8229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pic" sz="quarter" idx="14"/>
          </p:nvPr>
        </p:nvSpPr>
        <p:spPr>
          <a:xfrm>
            <a:off x="7510840" y="762118"/>
            <a:ext cx="4762501" cy="31496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pic" sz="quarter" idx="15"/>
          </p:nvPr>
        </p:nvSpPr>
        <p:spPr>
          <a:xfrm>
            <a:off x="7510840" y="4597518"/>
            <a:ext cx="4762501" cy="4394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body" sz="quarter" idx="13"/>
          </p:nvPr>
        </p:nvSpPr>
        <p:spPr>
          <a:xfrm>
            <a:off x="1625600" y="6362700"/>
            <a:ext cx="10464800" cy="537213"/>
          </a:xfrm>
          <a:prstGeom prst="rect">
            <a:avLst/>
          </a:prstGeom>
        </p:spPr>
        <p:txBody>
          <a:bodyPr>
            <a:spAutoFit/>
          </a:bodyPr>
          <a:lstStyle>
            <a:lvl1pPr defTabSz="584200">
              <a:defRPr sz="2800"/>
            </a:lvl1pPr>
          </a:lstStyle>
          <a:p>
            <a:pPr>
              <a:defRPr>
                <a:effectLst/>
              </a:defRPr>
            </a:pPr>
            <a:r>
              <a:t>–Johnny Appleseed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4"/>
          </p:nvPr>
        </p:nvSpPr>
        <p:spPr>
          <a:xfrm>
            <a:off x="1625600" y="4203699"/>
            <a:ext cx="10464800" cy="812801"/>
          </a:xfrm>
          <a:prstGeom prst="rect">
            <a:avLst/>
          </a:prstGeom>
        </p:spPr>
        <p:txBody>
          <a:bodyPr anchor="ctr">
            <a:spAutoFit/>
          </a:bodyPr>
          <a:lstStyle>
            <a:lvl1pPr defTabSz="584200">
              <a:spcBef>
                <a:spcPts val="2400"/>
              </a:spcBef>
              <a:defRPr sz="4000"/>
            </a:lvl1pPr>
          </a:lstStyle>
          <a:p>
            <a:pPr>
              <a:defRPr>
                <a:effectLst/>
              </a:defRPr>
            </a:pPr>
            <a:r>
              <a:t>“在此键入引文。”</a:t>
            </a:r>
          </a:p>
        </p:txBody>
      </p:sp>
      <p:sp>
        <p:nvSpPr>
          <p:cNvPr id="113" name="Shape 1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quarter" idx="13"/>
          </p:nvPr>
        </p:nvSpPr>
        <p:spPr>
          <a:xfrm>
            <a:off x="4286250" y="1724010"/>
            <a:ext cx="5422900" cy="40735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778000" y="6019800"/>
            <a:ext cx="10464800" cy="20193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778000" y="7861300"/>
            <a:ext cx="10464800" cy="14732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22225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quarter" idx="13"/>
          </p:nvPr>
        </p:nvSpPr>
        <p:spPr>
          <a:xfrm>
            <a:off x="7658100" y="2184400"/>
            <a:ext cx="4038600" cy="5410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104900" y="5257800"/>
            <a:ext cx="6299200" cy="28448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xfrm>
            <a:off x="2044700" y="152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内部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20447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/>
          </p:cNvSpPr>
          <p:nvPr>
            <p:ph type="title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65" name="Shape 65"/>
          <p:cNvSpPr>
            <a:spLocks noGrp="1"/>
          </p:cNvSpPr>
          <p:nvPr>
            <p:ph type="body" idx="1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/>
          </p:cNvSpPr>
          <p:nvPr>
            <p:ph type="pic" sz="quarter" idx="13"/>
          </p:nvPr>
        </p:nvSpPr>
        <p:spPr>
          <a:xfrm>
            <a:off x="7440167" y="2857500"/>
            <a:ext cx="4015233" cy="5613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sz="half" idx="1"/>
          </p:nvPr>
        </p:nvSpPr>
        <p:spPr>
          <a:xfrm>
            <a:off x="1968500" y="2743200"/>
            <a:ext cx="4876800" cy="5842000"/>
          </a:xfrm>
          <a:prstGeom prst="rect">
            <a:avLst/>
          </a:prstGeom>
        </p:spPr>
        <p:txBody>
          <a:bodyPr anchor="ctr"/>
          <a:lstStyle>
            <a:lvl1pPr marL="4064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1pPr>
            <a:lvl2pPr marL="8128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2pPr>
            <a:lvl3pPr marL="12192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3pPr>
            <a:lvl4pPr marL="16256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4pPr>
            <a:lvl5pPr marL="20320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照片（垂直）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50632" y="2194509"/>
            <a:ext cx="3835401" cy="536199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85" name="Shape 85"/>
          <p:cNvSpPr>
            <a:spLocks noGrp="1"/>
          </p:cNvSpPr>
          <p:nvPr>
            <p:ph type="body" sz="quarter" idx="1"/>
          </p:nvPr>
        </p:nvSpPr>
        <p:spPr>
          <a:xfrm>
            <a:off x="1104900" y="5257800"/>
            <a:ext cx="6299200" cy="28575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778000" y="1765300"/>
            <a:ext cx="10464800" cy="312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778000" y="5029200"/>
            <a:ext cx="10464800" cy="154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153899" y="9169400"/>
            <a:ext cx="453239" cy="46228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bodyStyle>
    <p:otherStyle>
      <a:lvl1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1pPr>
      <a:lvl2pPr marL="0" marR="0" indent="228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2pPr>
      <a:lvl3pPr marL="0" marR="0" indent="457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3pPr>
      <a:lvl4pPr marL="0" marR="0" indent="685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4pPr>
      <a:lvl5pPr marL="0" marR="0" indent="9144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5pPr>
      <a:lvl6pPr marL="0" marR="0" indent="11430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6pPr>
      <a:lvl7pPr marL="0" marR="0" indent="1371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7pPr>
      <a:lvl8pPr marL="0" marR="0" indent="1600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8pPr>
      <a:lvl9pPr marL="0" marR="0" indent="1828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.com.cn/jsref/dom_obj_navigator.asp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subview/209570/209570.ht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baike.baidu.com/view/455968.htm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subview/1068631/1068631.htm" TargetMode="External"/><Relationship Id="rId7" Type="http://schemas.openxmlformats.org/officeDocument/2006/relationships/hyperlink" Target="http://baike.baidu.com/subview/1708/1708.htm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://baike.baidu.com/view/478896.htm" TargetMode="External"/><Relationship Id="rId5" Type="http://schemas.openxmlformats.org/officeDocument/2006/relationships/hyperlink" Target="http://baike.baidu.com/subview/50897/50897.htm" TargetMode="External"/><Relationship Id="rId4" Type="http://schemas.openxmlformats.org/officeDocument/2006/relationships/hyperlink" Target="http://baike.baidu.com/subview/779059/779059.htm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view/2353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baike.baidu.com/view/810176.htm" TargetMode="External"/><Relationship Id="rId4" Type="http://schemas.openxmlformats.org/officeDocument/2006/relationships/hyperlink" Target="http://baike.baidu.com/view/40829.htm" TargetMode="Externa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JavaScript</a:t>
            </a:r>
          </a:p>
        </p:txBody>
      </p:sp>
      <p:sp>
        <p:nvSpPr>
          <p:cNvPr id="138" name="Shape 138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Cheng.Ji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9" name="Shape 1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如何引入js?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页面内嵌&lt;script&gt;&lt;/script&gt;标签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外部引入&lt;script src=“location”&gt;&lt;/script&gt;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为符合web标准（w3c标准中的一项）结构、样式、行为相分离，通常会采用外部引入</a:t>
            </a:r>
          </a:p>
        </p:txBody>
      </p:sp>
    </p:spTree>
  </p:cSld>
  <p:clrMapOvr>
    <a:masterClrMapping/>
  </p:clrMapOvr>
  <p:transition spd="slow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Shape 8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60" name="Shape 8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</a:lstStyle>
          <a:p>
            <a:pPr>
              <a:defRPr>
                <a:effectLst/>
              </a:defRPr>
            </a:pPr>
            <a:r>
              <a:t>小练习</a:t>
            </a:r>
          </a:p>
          <a:p>
            <a:pPr lvl="1">
              <a:defRPr>
                <a:effectLst/>
              </a:defRPr>
            </a:pPr>
            <a:r>
              <a:t>让方块运动</a:t>
            </a:r>
          </a:p>
        </p:txBody>
      </p:sp>
    </p:spTree>
  </p:cSld>
  <p:clrMapOvr>
    <a:masterClrMapping/>
  </p:clrMapOvr>
  <p:transition spd="slow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Shape 8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863" name="Shape 8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轮播图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仿照优酷电影主页</a:t>
            </a:r>
          </a:p>
        </p:txBody>
      </p:sp>
    </p:spTree>
  </p:cSld>
  <p:clrMapOvr>
    <a:masterClrMapping/>
  </p:clrMapOvr>
  <p:transition spd="slow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Shape 8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脚本化样式表</a:t>
            </a:r>
          </a:p>
        </p:txBody>
      </p:sp>
      <p:sp>
        <p:nvSpPr>
          <p:cNvPr id="866" name="Shape 86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查找，操作样式表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document.styleSheets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该属性存储了一个html文档里面的所有css样式表的集合</a:t>
            </a:r>
          </a:p>
        </p:txBody>
      </p:sp>
    </p:spTree>
  </p:cSld>
  <p:clrMapOvr>
    <a:masterClrMapping/>
  </p:clrMapOvr>
  <p:transition spd="slow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Shape 8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</a:t>
            </a:r>
          </a:p>
        </p:txBody>
      </p:sp>
      <p:sp>
        <p:nvSpPr>
          <p:cNvPr id="869" name="Shape 86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1.何为事件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2.重要吗？ — 交互体验的核心功能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演示demo — 拖拽，和点击</a:t>
            </a:r>
          </a:p>
        </p:txBody>
      </p:sp>
    </p:spTree>
  </p:cSld>
  <p:clrMapOvr>
    <a:masterClrMapping/>
  </p:clrMapOvr>
  <p:transition spd="slow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Shape 8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如何绑定事件</a:t>
            </a:r>
          </a:p>
        </p:txBody>
      </p:sp>
      <p:sp>
        <p:nvSpPr>
          <p:cNvPr id="872" name="Shape 87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1.ele.onxxx = function (event) {}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兼容性很好，但是一个元素只能绑定一个处理程序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基本等同于写在HTML行间上</a:t>
            </a:r>
          </a:p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2.obj.addEventListener(type, fn, false);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IE9以下不兼容，可以为一个事件绑定多个处理程序</a:t>
            </a:r>
          </a:p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3.obj.attachEvent(‘on’ + type, fn);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IE独有，一个事件同样可以绑定多个处理程序</a:t>
            </a:r>
          </a:p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小练习：参见神马笔试题</a:t>
            </a:r>
          </a:p>
        </p:txBody>
      </p:sp>
    </p:spTree>
  </p:cSld>
  <p:clrMapOvr>
    <a:masterClrMapping/>
  </p:clrMapOvr>
  <p:transition spd="slow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Shape 8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事件处理程序的运行环境</a:t>
            </a:r>
          </a:p>
        </p:txBody>
      </p:sp>
      <p:sp>
        <p:nvSpPr>
          <p:cNvPr id="875" name="Shape 8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1.ele.onxxx = function (event) {}</a:t>
            </a:r>
          </a:p>
          <a:p>
            <a:pPr marL="731774" lvl="1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程序this指向是dom元素本身</a:t>
            </a:r>
          </a:p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2.obj.addEventListener(type, fn, false);</a:t>
            </a:r>
          </a:p>
          <a:p>
            <a:pPr marL="731774" lvl="1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程序this指向是dom元素本身</a:t>
            </a:r>
          </a:p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3.obj.attachEvent(‘on’ + type, fn);</a:t>
            </a:r>
          </a:p>
          <a:p>
            <a:pPr marL="731774" lvl="1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程序this指向window</a:t>
            </a:r>
          </a:p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封装兼容性的 addEvent(elem, type, handle);方法</a:t>
            </a:r>
          </a:p>
        </p:txBody>
      </p:sp>
    </p:spTree>
  </p:cSld>
  <p:clrMapOvr>
    <a:masterClrMapping/>
  </p:clrMapOvr>
  <p:transition spd="slow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Shape 8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解除事件处理程序</a:t>
            </a:r>
          </a:p>
        </p:txBody>
      </p:sp>
      <p:sp>
        <p:nvSpPr>
          <p:cNvPr id="878" name="Shape 8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ele.onclick = false/‘’/null;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ele.removeEventListener(type, fn, false);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ele.detachEvent(‘on’ + type, fn);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注:若绑定匿名函数，则无法解除</a:t>
            </a:r>
          </a:p>
        </p:txBody>
      </p:sp>
    </p:spTree>
  </p:cSld>
  <p:clrMapOvr>
    <a:masterClrMapping/>
  </p:clrMapOvr>
  <p:transition spd="slow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Shape 8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事件处理模型 — 事件冒泡、捕获</a:t>
            </a:r>
          </a:p>
        </p:txBody>
      </p:sp>
      <p:sp>
        <p:nvSpPr>
          <p:cNvPr id="881" name="Shape 8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事件冒泡：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结构上（非视觉上）嵌套关系的元素，会存在事件冒泡的功能，即同一事件，自子元素冒泡向父元素。（自底向上）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事件捕获：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结构上（非视觉上）嵌套关系的元素，会存在事件捕获的功能，即同一事件，自父元素捕获至子元素（事件源元素）。（自底向上）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IE没有捕获事件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触发顺序，先捕获，后冒泡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focus，blur，change，submit，reset，select 等事件不冒泡</a:t>
            </a:r>
          </a:p>
        </p:txBody>
      </p:sp>
    </p:spTree>
  </p:cSld>
  <p:clrMapOvr>
    <a:masterClrMapping/>
  </p:clrMapOvr>
  <p:transition spd="slow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Shape 8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取消冒泡和阻止默认事件</a:t>
            </a:r>
          </a:p>
        </p:txBody>
      </p:sp>
      <p:sp>
        <p:nvSpPr>
          <p:cNvPr id="884" name="Shape 8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284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取消冒泡：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W3C标准 event.stopPropagation();但不支持ie9以下版本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IE独有 event.cancelBubble = true;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封装取消冒泡的函数 stopBubble(event)</a:t>
            </a:r>
          </a:p>
          <a:p>
            <a:pPr marL="240284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阻止默认事件: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默认事件 — 表单提交，a标签跳转，右键菜单等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1.return false;  以对象属性的方式注册的事件才生效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2.event.preventDefault(); W3C标注，IE9以下不兼容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3.event.returnValue = false; 兼容IE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封装阻止默认事件的函数 cancelHandler(event);</a:t>
            </a:r>
          </a:p>
        </p:txBody>
      </p:sp>
    </p:spTree>
  </p:cSld>
  <p:clrMapOvr>
    <a:masterClrMapping/>
  </p:clrMapOvr>
  <p:transition spd="slow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Shape 8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事件对象</a:t>
            </a:r>
          </a:p>
        </p:txBody>
      </p:sp>
      <p:sp>
        <p:nvSpPr>
          <p:cNvPr id="887" name="Shape 8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event || window.event 用于IE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事件源对象:</a:t>
            </a:r>
          </a:p>
          <a:p>
            <a:pPr marL="830072" lvl="1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event.target   火狐独有的</a:t>
            </a:r>
          </a:p>
          <a:p>
            <a:pPr marL="830072" lvl="1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event.srcElement  Ie独有的</a:t>
            </a:r>
          </a:p>
          <a:p>
            <a:pPr marL="830072" lvl="1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这俩chrome都有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兼容性写法</a:t>
            </a:r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js基本语法</a:t>
            </a:r>
          </a:p>
        </p:txBody>
      </p:sp>
      <p:sp>
        <p:nvSpPr>
          <p:cNvPr id="192" name="Shape 1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变量(variable)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变量声明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声明、赋值分解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单一var声明法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命名规则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1.变量名必须以英文字母、_、$ 开头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2.变量名可以包括英文字母、_、$、数字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3.不可以用系统的关键字、保留字作为变量名</a:t>
            </a:r>
          </a:p>
        </p:txBody>
      </p:sp>
    </p:spTree>
  </p:cSld>
  <p:clrMapOvr>
    <a:masterClrMapping/>
  </p:clrMapOvr>
  <p:transition spd="slow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Shape 8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事件委托</a:t>
            </a:r>
          </a:p>
        </p:txBody>
      </p:sp>
      <p:sp>
        <p:nvSpPr>
          <p:cNvPr id="890" name="Shape 8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2412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利用事件冒泡，和事件源对象进行处理</a:t>
            </a:r>
          </a:p>
          <a:p>
            <a:pPr marL="502412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优点：</a:t>
            </a:r>
          </a:p>
          <a:p>
            <a:pPr marL="1004824" lvl="1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1. 性能 不需要循环所有的元素一个个绑定事件</a:t>
            </a:r>
          </a:p>
          <a:p>
            <a:pPr marL="1004824" lvl="1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2. 灵活 当有新的子元素时不需要重新绑定事件</a:t>
            </a:r>
          </a:p>
        </p:txBody>
      </p:sp>
    </p:spTree>
  </p:cSld>
  <p:clrMapOvr>
    <a:masterClrMapping/>
  </p:clrMapOvr>
  <p:transition spd="slow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Shape 8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3" name="Shape 8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鼠标事件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click、mousedown、mousemove、mouseup、contextmenu、mouseover、mouseout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用button来区分鼠标的按键，0/1/2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DOM3标准规定:click事件只能监听左键,只能通过mousedown 和 mouseup来判断鼠标键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如何解决mousedown和click的冲突</a:t>
            </a:r>
          </a:p>
        </p:txBody>
      </p:sp>
    </p:spTree>
  </p:cSld>
  <p:clrMapOvr>
    <a:masterClrMapping/>
  </p:clrMapOvr>
  <p:transition spd="slow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Shape 8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事件练习</a:t>
            </a:r>
          </a:p>
        </p:txBody>
      </p:sp>
      <p:sp>
        <p:nvSpPr>
          <p:cNvPr id="896" name="Shape 896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拖拽应用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应用 mousedown mousemove mouseup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随机移动的方块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mouseover </a:t>
            </a:r>
          </a:p>
        </p:txBody>
      </p:sp>
    </p:spTree>
  </p:cSld>
  <p:clrMapOvr>
    <a:masterClrMapping/>
  </p:clrMapOvr>
  <p:transition spd="slow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Shape 8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9" name="Shape 8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键盘事件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 keyup keypress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 &gt; keypress &gt; keyup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keydown和keypress的区别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 可以响应任意键盘按键，keypress只可以相应字符类键盘按键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keypress返回ASCII码，可以转换成相应字符</a:t>
            </a:r>
          </a:p>
        </p:txBody>
      </p:sp>
    </p:spTree>
  </p:cSld>
  <p:clrMapOvr>
    <a:masterClrMapping/>
  </p:clrMapOvr>
  <p:transition spd="slow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Shape 9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2" name="Shape 9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文本操作事件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input,focus,blur,change</a:t>
            </a:r>
          </a:p>
        </p:txBody>
      </p:sp>
    </p:spTree>
  </p:cSld>
  <p:clrMapOvr>
    <a:masterClrMapping/>
  </p:clrMapOvr>
  <p:transition spd="slow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Shape 9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5" name="Shape 9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窗体操作类(window上的事件)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scroll load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小练习:fixed定位 js兼容版</a:t>
            </a:r>
          </a:p>
        </p:txBody>
      </p:sp>
    </p:spTree>
  </p:cSld>
  <p:clrMapOvr>
    <a:masterClrMapping/>
  </p:clrMapOvr>
  <p:transition spd="slow"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Shape 9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908" name="Shape 9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1.完善轮播图，加按钮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2.提(qie)取密码框的密码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3.输入框功能完善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4.贪食蛇游戏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5.扫雷游戏</a:t>
            </a:r>
          </a:p>
        </p:txBody>
      </p:sp>
    </p:spTree>
  </p:cSld>
  <p:clrMapOvr>
    <a:masterClrMapping/>
  </p:clrMapOvr>
  <p:transition spd="slow"/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Shape 9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json</a:t>
            </a:r>
          </a:p>
        </p:txBody>
      </p:sp>
      <p:sp>
        <p:nvSpPr>
          <p:cNvPr id="911" name="Shape 9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JSON是一种传输数据的格式（以对象为样板，本质上就是对象，但用途有区别，对象就是本地用的，json是用来传输的）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JSON.parse();  string — &gt; json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JSON.stringify(); json — &gt; string</a:t>
            </a:r>
          </a:p>
        </p:txBody>
      </p:sp>
    </p:spTree>
  </p:cSld>
  <p:clrMapOvr>
    <a:masterClrMapping/>
  </p:clrMapOvr>
  <p:transition spd="slow"/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Shape 9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4" name="Shape 9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js加载的缺点：加载工具方法没必要阻塞文档，过得js加载会影响页面效率，一旦网速不好，那么整个网站将等待js加载而不进行后续渲染等工作。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有些工具方法需要按需加载，用到再加载，不用不加载，。</a:t>
            </a:r>
          </a:p>
        </p:txBody>
      </p:sp>
    </p:spTree>
  </p:cSld>
  <p:clrMapOvr>
    <a:masterClrMapping/>
  </p:clrMapOvr>
  <p:transition spd="slow"/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Shape 9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7" name="Shape 9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8653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t>javascript 异步加载 的 三种方案</a:t>
            </a:r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t>1.defer 异步加载，但要等到dom文档全部解析完才会被执行。只有IE能用。</a:t>
            </a:r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t>2.async 异步加载，加载完就执行，async只能加载外部脚本，不能把js写在script 标签里。</a:t>
            </a:r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t>1.2 执行时也不阻塞页面</a:t>
            </a:r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t>3.创建script，插入到DOM中，加载完毕后callBack，</a:t>
            </a: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529c07c000014f5103080447.jp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35417" y="409780"/>
            <a:ext cx="6155893" cy="89340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Shape 9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js加载时间线</a:t>
            </a:r>
          </a:p>
        </p:txBody>
      </p:sp>
      <p:sp>
        <p:nvSpPr>
          <p:cNvPr id="920" name="Shape 9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js时间线</a:t>
            </a: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/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1、创建Document对象，开始解析web页面。解析HTML元素和他们的文本内容后添加Element对象和Text节点到文档中。这个阶段document.readyState = 'loading'。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2、遇到link外部css，创建线程加载，并继续解析文档。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3、遇到script外部js，并且没有设置async、defer，浏览器加载，并阻塞，等待js加载完成并执行该脚本，然后继续解析文档。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4、遇到script外部js，并且设置有async、defer，浏览器创建线程加载，并继续解析文档。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对于async属性的脚本，脚本加载完成后立即执行。（异步禁止使用document.write()）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5、遇到img等，先正常解析dom结构，然后浏览器异步加载src，并继续解析文档。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6、当文档解析完成，document.readyState = 'interactive'。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7、文档解析完成后，所有设置有defer的脚本会按照顺序执行。（注意与async的不同,但同样禁止使用document.write()）;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8、document对象触发DOMContentLoaded事件，这也标志着程序执行从同步脚本执行阶段，转化为事件驱动阶段。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9、当所有async的脚本加载完成并执行后、img等加载完成后，document.readyState = 'complete'，window对象触发load事件。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10、从此，以异步响应方式处理用户输入、网络事件等。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slow"/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Shape 9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3" name="Shape 9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3333" indent="-513333" defTabSz="429768">
              <a:spcBef>
                <a:spcPts val="4700"/>
              </a:spcBef>
              <a:buBlip>
                <a:blip r:embed="rId2"/>
              </a:buBlip>
              <a:defRPr sz="3759">
                <a:effectLst/>
              </a:defRPr>
            </a:pPr>
            <a:r>
              <a:t>定义：Browser Object Model，定义了操作浏览器的接口</a:t>
            </a:r>
          </a:p>
          <a:p>
            <a:pPr marL="513333" indent="-513333" defTabSz="429768">
              <a:spcBef>
                <a:spcPts val="4700"/>
              </a:spcBef>
              <a:buBlip>
                <a:blip r:embed="rId2"/>
              </a:buBlip>
              <a:defRPr sz="3759">
                <a:effectLst/>
              </a:defRPr>
            </a:pPr>
            <a:r>
              <a:t>BOM对象: Window, History,Navigator,Screen, Location等</a:t>
            </a:r>
          </a:p>
          <a:p>
            <a:pPr marL="513333" indent="-513333" defTabSz="429768">
              <a:spcBef>
                <a:spcPts val="4700"/>
              </a:spcBef>
              <a:buBlip>
                <a:blip r:embed="rId2"/>
              </a:buBlip>
              <a:defRPr sz="3759">
                <a:effectLst/>
              </a:defRPr>
            </a:pPr>
            <a:r>
              <a:t>由于浏览器厂商的不同，Bom对象的兼容性极低。一般情况下，我只用其中的部分功能。</a:t>
            </a:r>
          </a:p>
        </p:txBody>
      </p:sp>
    </p:spTree>
  </p:cSld>
  <p:clrMapOvr>
    <a:masterClrMapping/>
  </p:clrMapOvr>
  <p:transition spd="slow"/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Shape 9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6" name="Shape 9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Window</a:t>
            </a:r>
          </a:p>
        </p:txBody>
      </p:sp>
    </p:spTree>
  </p:cSld>
  <p:clrMapOvr>
    <a:masterClrMapping/>
  </p:clrMapOvr>
  <p:transition spd="slow"/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Shape 9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9" name="Shape 9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History对象</a:t>
            </a:r>
          </a:p>
        </p:txBody>
      </p:sp>
    </p:spTree>
  </p:cSld>
  <p:clrMapOvr>
    <a:masterClrMapping/>
  </p:clrMapOvr>
  <p:transition spd="slow"/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2" name="Shape 9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Navigator对象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u="sng">
                <a:hlinkClick r:id="rId3"/>
              </a:rPr>
              <a:t>http://www.w3school.com.cn/jsref/dom_obj_navigator.asp</a:t>
            </a:r>
          </a:p>
        </p:txBody>
      </p:sp>
    </p:spTree>
  </p:cSld>
  <p:clrMapOvr>
    <a:masterClrMapping/>
  </p:clrMapOvr>
  <p:transition spd="slow"/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Shape 9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5" name="Shape 9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Screen对象</a:t>
            </a:r>
          </a:p>
        </p:txBody>
      </p:sp>
    </p:spTree>
  </p:cSld>
  <p:clrMapOvr>
    <a:masterClrMapping/>
  </p:clrMapOvr>
  <p:transition spd="slow"/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8" name="Shape 93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Location对象</a:t>
            </a:r>
          </a:p>
          <a:p>
            <a:pPr marL="1015746" lvl="1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location.hash</a:t>
            </a:r>
          </a:p>
          <a:p>
            <a:pPr marL="1523619" lvl="2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“#”后是对浏览器操作的，对服务器无效，实际发出的请求也不包含”#”后面的部分</a:t>
            </a:r>
          </a:p>
          <a:p>
            <a:pPr marL="1523619" lvl="2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“#”被算作历史记录</a:t>
            </a:r>
          </a:p>
        </p:txBody>
      </p:sp>
    </p:spTree>
  </p:cSld>
  <p:clrMapOvr>
    <a:masterClrMapping/>
  </p:clrMapOvr>
  <p:transition spd="slow"/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Shape 9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课前补充</a:t>
            </a:r>
          </a:p>
        </p:txBody>
      </p:sp>
      <p:sp>
        <p:nvSpPr>
          <p:cNvPr id="941" name="Shape 9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转义字符 “\”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多行字符串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字符串换行符\n</a:t>
            </a:r>
          </a:p>
        </p:txBody>
      </p:sp>
    </p:spTree>
  </p:cSld>
  <p:clrMapOvr>
    <a:masterClrMapping/>
  </p:clrMapOvr>
  <p:transition spd="slow"/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Shape 9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4" name="Shape 94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正则表达式的作用：匹配特殊字符或有特殊搭配原则的字符的最佳选择。</a:t>
            </a:r>
          </a:p>
        </p:txBody>
      </p:sp>
    </p:spTree>
  </p:cSld>
  <p:clrMapOvr>
    <a:masterClrMapping/>
  </p:clrMapOvr>
  <p:transition spd="slow"/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Shape 9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7" name="Shape 9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两种创建方式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直接量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new RegExp();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个人推荐用直接量</a:t>
            </a:r>
          </a:p>
        </p:txBody>
      </p:sp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197" name="Shape 19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8794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t>值类型</a:t>
            </a:r>
          </a:p>
          <a:p>
            <a:pPr marL="1037589" lvl="1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t>不可改变的原始值（栈数据）</a:t>
            </a:r>
          </a:p>
          <a:p>
            <a:pPr marL="1556384" lvl="2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t>Number,String,Boolean,undefined,null</a:t>
            </a:r>
          </a:p>
          <a:p>
            <a:pPr marL="1037589" lvl="1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t>引用值（堆数据）</a:t>
            </a:r>
          </a:p>
          <a:p>
            <a:pPr marL="1556384" lvl="2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t>array, object, function</a:t>
            </a:r>
          </a:p>
        </p:txBody>
      </p:sp>
    </p:spTree>
  </p:cSld>
  <p:clrMapOvr>
    <a:masterClrMapping/>
  </p:clrMapOvr>
  <p:transition spd="slow"/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Shape 9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0" name="Shape 9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1.渲染模式</a:t>
            </a:r>
          </a:p>
          <a:p>
            <a:pPr marL="0" indent="0">
              <a:spcBef>
                <a:spcPts val="0"/>
              </a:spcBef>
              <a:buSzTx/>
              <a:buNone/>
              <a:defRPr sz="22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在多年以前（IE6诞生以前），各浏览器都处于各自比较封闭的发展中（基本没有兼容性可谈）。随着WEB的发展，兼容性问题的解决越来越显得迫切，随即，各浏览器厂商发布了按照标准模式（遵循各厂商制定的统一标准）工作的浏览器，比如IE6就是其中之一。但是考虑到以前建设的网站并不支持标准模式，所以各浏览器在加入标准模式的同时也保留了混杂模式（即以前那种未按照统一标准工作的模式，也叫怪异模式）。</a:t>
            </a:r>
          </a:p>
        </p:txBody>
      </p:sp>
    </p:spTree>
  </p:cSld>
  <p:clrMapOvr>
    <a:masterClrMapping/>
  </p:clrMapOvr>
  <p:transition spd="slow"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Shape 9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3" name="Shape 9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三种标准模式的写法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1.&lt;!DOCTYPE html&gt;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2.&lt;!DOCTYPE HTML PUBLIC "-//W3C//DTD HTML 4.01//EN" "http://www.w3.org/TR/html4/strict.dtd"&gt;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3.&lt;!DOCTYPE html PUBLIC "-//W3C//DTD XHTML 1.0 Strict//EN" "http://www.w3.org/TR/xhtml1/DTD/xhtml1-strict.dtd"&gt;</a:t>
            </a:r>
          </a:p>
        </p:txBody>
      </p:sp>
    </p:spTree>
  </p:cSld>
  <p:clrMapOvr>
    <a:masterClrMapping/>
  </p:clrMapOvr>
  <p:transition spd="slow"/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6" name="Shape 9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&lt;label&gt;   for 属性  —  &gt; js中表示htmlFor</a:t>
            </a:r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属性映射 HTML属性 映射到Element属性</a:t>
            </a:r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讲事件的时候，阻止默认事件记得要拿form提交举例，阻止提交，也要拿a举例，组织跳转—&gt;同时引出javascript:void(0);</a:t>
            </a:r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img图片预加载</a:t>
            </a:r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byClassName 自己定义的写法还没写呢</a:t>
            </a:r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Math.random() 和彩票程序  0-36的随机数</a:t>
            </a:r>
          </a:p>
        </p:txBody>
      </p:sp>
    </p:spTree>
  </p:cSld>
  <p:clrMapOvr>
    <a:masterClrMapping/>
  </p:clrMapOvr>
  <p:transition spd="slow"/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Shape 9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9" name="Shape 9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文档碎片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cdn</a:t>
            </a: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/>
        </p:nvSpPr>
        <p:spPr>
          <a:xfrm>
            <a:off x="2103895" y="1565684"/>
            <a:ext cx="2589833" cy="7091744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2592573" y="746961"/>
            <a:ext cx="1525906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栈(stack)</a:t>
            </a:r>
          </a:p>
        </p:txBody>
      </p:sp>
      <p:sp>
        <p:nvSpPr>
          <p:cNvPr id="201" name="Shape 201"/>
          <p:cNvSpPr/>
          <p:nvPr/>
        </p:nvSpPr>
        <p:spPr>
          <a:xfrm>
            <a:off x="8963212" y="746961"/>
            <a:ext cx="1511809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堆(heap)</a:t>
            </a:r>
          </a:p>
        </p:txBody>
      </p:sp>
      <p:sp>
        <p:nvSpPr>
          <p:cNvPr id="202" name="Shape 202"/>
          <p:cNvSpPr/>
          <p:nvPr/>
        </p:nvSpPr>
        <p:spPr>
          <a:xfrm>
            <a:off x="2131248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3" name="Shape 203"/>
          <p:cNvSpPr/>
          <p:nvPr/>
        </p:nvSpPr>
        <p:spPr>
          <a:xfrm>
            <a:off x="2131248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2131248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2131248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2131248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2131248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2131248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2131248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2131248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2131248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8424199" y="1565684"/>
            <a:ext cx="2589833" cy="7091744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3" name="Shape 213"/>
          <p:cNvSpPr/>
          <p:nvPr/>
        </p:nvSpPr>
        <p:spPr>
          <a:xfrm>
            <a:off x="8451552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8451552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8451552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8451552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8451552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8" name="Shape 218"/>
          <p:cNvSpPr/>
          <p:nvPr/>
        </p:nvSpPr>
        <p:spPr>
          <a:xfrm>
            <a:off x="8451552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9" name="Shape 219"/>
          <p:cNvSpPr/>
          <p:nvPr/>
        </p:nvSpPr>
        <p:spPr>
          <a:xfrm>
            <a:off x="8451552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0" name="Shape 220"/>
          <p:cNvSpPr/>
          <p:nvPr/>
        </p:nvSpPr>
        <p:spPr>
          <a:xfrm>
            <a:off x="8451552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8451552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8451552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958372" y="1782597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1011</a:t>
            </a:r>
          </a:p>
        </p:txBody>
      </p:sp>
      <p:sp>
        <p:nvSpPr>
          <p:cNvPr id="224" name="Shape 224"/>
          <p:cNvSpPr/>
          <p:nvPr/>
        </p:nvSpPr>
        <p:spPr>
          <a:xfrm>
            <a:off x="1011522" y="2417463"/>
            <a:ext cx="855346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num</a:t>
            </a:r>
          </a:p>
        </p:txBody>
      </p:sp>
      <p:sp>
        <p:nvSpPr>
          <p:cNvPr id="225" name="Shape 225"/>
          <p:cNvSpPr/>
          <p:nvPr/>
        </p:nvSpPr>
        <p:spPr>
          <a:xfrm>
            <a:off x="958372" y="3045376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26" name="Shape 226"/>
          <p:cNvSpPr/>
          <p:nvPr/>
        </p:nvSpPr>
        <p:spPr>
          <a:xfrm>
            <a:off x="958372" y="3673289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27" name="Shape 227"/>
          <p:cNvSpPr/>
          <p:nvPr/>
        </p:nvSpPr>
        <p:spPr>
          <a:xfrm>
            <a:off x="958372" y="4305940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28" name="Shape 228"/>
          <p:cNvSpPr/>
          <p:nvPr/>
        </p:nvSpPr>
        <p:spPr>
          <a:xfrm>
            <a:off x="958372" y="4940806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29" name="Shape 229"/>
          <p:cNvSpPr/>
          <p:nvPr/>
        </p:nvSpPr>
        <p:spPr>
          <a:xfrm>
            <a:off x="958372" y="5568718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0" name="Shape 230"/>
          <p:cNvSpPr/>
          <p:nvPr/>
        </p:nvSpPr>
        <p:spPr>
          <a:xfrm>
            <a:off x="958372" y="6196631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1" name="Shape 231"/>
          <p:cNvSpPr/>
          <p:nvPr/>
        </p:nvSpPr>
        <p:spPr>
          <a:xfrm>
            <a:off x="958372" y="6845806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2" name="Shape 232"/>
          <p:cNvSpPr/>
          <p:nvPr/>
        </p:nvSpPr>
        <p:spPr>
          <a:xfrm>
            <a:off x="958372" y="7473719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3" name="Shape 233"/>
          <p:cNvSpPr/>
          <p:nvPr/>
        </p:nvSpPr>
        <p:spPr>
          <a:xfrm>
            <a:off x="958372" y="8101632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1001</a:t>
            </a:r>
          </a:p>
        </p:txBody>
      </p:sp>
      <p:sp>
        <p:nvSpPr>
          <p:cNvPr id="234" name="Shape 234"/>
          <p:cNvSpPr/>
          <p:nvPr/>
        </p:nvSpPr>
        <p:spPr>
          <a:xfrm>
            <a:off x="7232938" y="1781289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1001</a:t>
            </a:r>
          </a:p>
        </p:txBody>
      </p:sp>
      <p:sp>
        <p:nvSpPr>
          <p:cNvPr id="235" name="Shape 235"/>
          <p:cNvSpPr/>
          <p:nvPr/>
        </p:nvSpPr>
        <p:spPr>
          <a:xfrm>
            <a:off x="7232938" y="2416155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6" name="Shape 236"/>
          <p:cNvSpPr/>
          <p:nvPr/>
        </p:nvSpPr>
        <p:spPr>
          <a:xfrm>
            <a:off x="7232938" y="3044068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7" name="Shape 237"/>
          <p:cNvSpPr/>
          <p:nvPr/>
        </p:nvSpPr>
        <p:spPr>
          <a:xfrm>
            <a:off x="7232938" y="3671980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8" name="Shape 238"/>
          <p:cNvSpPr/>
          <p:nvPr/>
        </p:nvSpPr>
        <p:spPr>
          <a:xfrm>
            <a:off x="7232938" y="4304631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9" name="Shape 239"/>
          <p:cNvSpPr/>
          <p:nvPr/>
        </p:nvSpPr>
        <p:spPr>
          <a:xfrm>
            <a:off x="7232938" y="4939498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40" name="Shape 240"/>
          <p:cNvSpPr/>
          <p:nvPr/>
        </p:nvSpPr>
        <p:spPr>
          <a:xfrm>
            <a:off x="7232938" y="5567410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41" name="Shape 241"/>
          <p:cNvSpPr/>
          <p:nvPr/>
        </p:nvSpPr>
        <p:spPr>
          <a:xfrm>
            <a:off x="7232938" y="6195323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42" name="Shape 242"/>
          <p:cNvSpPr/>
          <p:nvPr/>
        </p:nvSpPr>
        <p:spPr>
          <a:xfrm>
            <a:off x="7232938" y="6844498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43" name="Shape 243"/>
          <p:cNvSpPr/>
          <p:nvPr/>
        </p:nvSpPr>
        <p:spPr>
          <a:xfrm>
            <a:off x="7232938" y="7472410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1010</a:t>
            </a:r>
          </a:p>
        </p:txBody>
      </p:sp>
      <p:sp>
        <p:nvSpPr>
          <p:cNvPr id="244" name="Shape 244"/>
          <p:cNvSpPr/>
          <p:nvPr/>
        </p:nvSpPr>
        <p:spPr>
          <a:xfrm>
            <a:off x="7232938" y="8100323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1011</a:t>
            </a:r>
          </a:p>
        </p:txBody>
      </p:sp>
      <p:sp>
        <p:nvSpPr>
          <p:cNvPr id="245" name="Shape 245"/>
          <p:cNvSpPr/>
          <p:nvPr/>
        </p:nvSpPr>
        <p:spPr>
          <a:xfrm>
            <a:off x="2845094" y="1782530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246" name="Shape 246"/>
          <p:cNvSpPr/>
          <p:nvPr/>
        </p:nvSpPr>
        <p:spPr>
          <a:xfrm>
            <a:off x="2845094" y="241044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124</a:t>
            </a:r>
          </a:p>
        </p:txBody>
      </p: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249" name="Shape 2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js语句基本规则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语句后面要用分号结束“；”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js语法错误会引发后续代码终止，但不会影响其它js代码块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书写格式要规范，“= + / -”两边都应该有空格</a:t>
            </a: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2" name="Shape 2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4964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运算操作符</a:t>
            </a:r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“+”</a:t>
            </a:r>
          </a:p>
          <a:p>
            <a:pPr marL="1064894" lvl="2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1.数学运算、字符串链接</a:t>
            </a:r>
          </a:p>
          <a:p>
            <a:pPr marL="1064894" lvl="2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2.任何数据类型加字符串都等于字符串</a:t>
            </a:r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“-”，“*”，“/“，“%”，”=“，“()”</a:t>
            </a:r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优先级”=“最弱，”()”优先级较高</a:t>
            </a:r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“++”，“- -”，”+=“，“-=”，“/=“，“*=”，“%=”</a:t>
            </a:r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sp>
        <p:nvSpPr>
          <p:cNvPr id="255" name="Shape 2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r>
              <a:t>1.写出打印结果</a:t>
            </a:r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r>
              <a:t>2.var a = 123; var b =234;请交换a，b的值。</a:t>
            </a:r>
          </a:p>
        </p:txBody>
      </p:sp>
      <p:pic>
        <p:nvPicPr>
          <p:cNvPr id="25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15773" y="3837531"/>
            <a:ext cx="6399591" cy="24373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9" name="Shape 2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比较运算符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“&gt;”，”&lt;”，”==”，“&gt;=”，“&lt;=”，”!=”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比较结果为boolean值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逻辑运算符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“&amp;&amp;”，“||”，“!“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运算结果为真实的值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被认定为false的值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undefined， null， NaN， “”， 0， false</a:t>
            </a: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</a:t>
            </a:r>
          </a:p>
        </p:txBody>
      </p:sp>
      <p:sp>
        <p:nvSpPr>
          <p:cNvPr id="262" name="Shape 26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if、if  else if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if &lt;—&gt; &amp;&amp; 转换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for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while, do while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图片占位符 139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505700" y="2032000"/>
            <a:ext cx="4343400" cy="5702300"/>
          </a:xfrm>
          <a:prstGeom prst="rect">
            <a:avLst/>
          </a:prstGeom>
        </p:spPr>
      </p:pic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sz="2400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rPr b="1">
                <a:solidFill>
                  <a:srgbClr val="136EC2"/>
                </a:solidFill>
                <a:hlinkClick r:id="rId3"/>
              </a:rPr>
              <a:t>Mosaic</a:t>
            </a:r>
            <a:r>
              <a:t>，是互联网历史上第一个获普遍使用和能够显示图片的</a:t>
            </a:r>
            <a:r>
              <a:rPr>
                <a:solidFill>
                  <a:srgbClr val="136EC2"/>
                </a:solidFill>
                <a:hlinkClick r:id="rId4"/>
              </a:rPr>
              <a:t>网页浏览器</a:t>
            </a:r>
            <a:r>
              <a:t>。于1993年问世。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图片占位符 263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5" name="Shape 2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66" name="Shape 266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t>1.计算2的n次幂，n可输入，n为自然数。</a:t>
            </a:r>
          </a:p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t>2.计算n的阶乘，n可输入</a:t>
            </a:r>
          </a:p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t>3.著名的斐波那契额数列</a:t>
            </a:r>
          </a:p>
          <a:p>
            <a:pPr marL="723391" lvl="1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t>1 1 2 3 5 8 输出第n项</a:t>
            </a:r>
          </a:p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t>4.编写一程序，输入一个三位数的正整数，输出时反向输出。如：输入456,输出654。</a:t>
            </a:r>
          </a:p>
        </p:txBody>
      </p:sp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图片占位符 267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9" name="Shape 2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70" name="Shape 27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>
                <a:effectLst/>
              </a:defRPr>
            </a:pPr>
            <a:r>
              <a:t>5.输入a,b,c三个数字，打印出最大的。</a:t>
            </a:r>
          </a:p>
          <a:p>
            <a:pPr>
              <a:buBlip>
                <a:blip r:embed="rId3"/>
              </a:buBlip>
              <a:defRPr>
                <a:effectLst/>
              </a:defRPr>
            </a:pPr>
            <a:r>
              <a:t>6.打印出100以内的质数</a:t>
            </a:r>
          </a:p>
        </p:txBody>
      </p:sp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155138723_2910x1937.jpe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8835" r="2458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条件语句补充</a:t>
            </a:r>
          </a:p>
        </p:txBody>
      </p:sp>
      <p:sp>
        <p:nvSpPr>
          <p:cNvPr id="275" name="Shape 2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switch case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break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continue</a:t>
            </a: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图片占位符 276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初识引用值</a:t>
            </a:r>
          </a:p>
        </p:txBody>
      </p:sp>
      <p:sp>
        <p:nvSpPr>
          <p:cNvPr id="279" name="Shape 279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>
                <a:effectLst/>
              </a:defRPr>
            </a:pPr>
            <a:r>
              <a:t>数组</a:t>
            </a:r>
          </a:p>
          <a:p>
            <a:pPr>
              <a:buBlip>
                <a:blip r:embed="rId3"/>
              </a:buBlip>
              <a:defRPr>
                <a:effectLst/>
              </a:defRPr>
            </a:pPr>
            <a:r>
              <a:t>对象</a:t>
            </a:r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编程形式的区别</a:t>
            </a:r>
          </a:p>
        </p:txBody>
      </p:sp>
      <p:sp>
        <p:nvSpPr>
          <p:cNvPr id="282" name="Shape 2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1.面向过程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2.面向对象</a:t>
            </a:r>
          </a:p>
        </p:txBody>
      </p:sp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图片占位符 283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647432" y="1978609"/>
            <a:ext cx="4241801" cy="5793791"/>
          </a:xfrm>
          <a:prstGeom prst="rect">
            <a:avLst/>
          </a:prstGeom>
        </p:spPr>
      </p:pic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typeof</a:t>
            </a:r>
          </a:p>
        </p:txBody>
      </p:sp>
      <p:sp>
        <p:nvSpPr>
          <p:cNvPr id="286" name="Shape 2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2627">
              <a:defRPr sz="3959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六种数据类型</a:t>
            </a:r>
          </a:p>
          <a:p>
            <a:pPr defTabSz="452627">
              <a:defRPr sz="3959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number、string、boolean、undefined、object、function</a:t>
            </a:r>
          </a:p>
        </p:txBody>
      </p:sp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89" name="Shape 2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809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1.显示类型转换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Number(mix)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parseInt(string,radix)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parseFloat(string)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toString(radix)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String(mix)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Boolean()</a:t>
            </a:r>
          </a:p>
        </p:txBody>
      </p:sp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2" name="Shape 2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2198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隐式类型转换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isNaN () 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++/—  +/-（一元正负）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+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*/% 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&amp;&amp; || ！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&lt;  &gt;  &lt;=  &gt;= 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== !=</a:t>
            </a:r>
          </a:p>
        </p:txBody>
      </p:sp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5" name="Shape 29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</a:lstStyle>
          <a:p>
            <a:pPr>
              <a:defRPr>
                <a:effectLst/>
              </a:defRPr>
            </a:pPr>
            <a:r>
              <a:t>不发生类型转换</a:t>
            </a:r>
          </a:p>
          <a:p>
            <a:pPr lvl="1">
              <a:defRPr>
                <a:effectLst/>
              </a:defRPr>
            </a:pPr>
            <a:r>
              <a:t> ===  !==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占位符 143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43484">
              <a:spcBef>
                <a:spcPts val="0"/>
              </a:spcBef>
              <a:buSzTx/>
              <a:buNone/>
              <a:defRPr sz="1843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1994年4月，马克.安德森和Silicon Graphics（简称为SGI，中译为“视算科技”或“硅图”）公司的创始人</a:t>
            </a:r>
            <a:r>
              <a:rPr>
                <a:solidFill>
                  <a:srgbClr val="136EC2"/>
                </a:solidFill>
                <a:hlinkClick r:id="rId3"/>
              </a:rPr>
              <a:t>吉姆·克拉克</a:t>
            </a:r>
            <a:r>
              <a:t>（Jim Clark）在美国加州设立了“Mosaic Communication Corporation”。</a:t>
            </a:r>
          </a:p>
          <a:p>
            <a:pPr marL="0" indent="0" defTabSz="443484">
              <a:spcBef>
                <a:spcPts val="0"/>
              </a:spcBef>
              <a:buSzTx/>
              <a:buNone/>
              <a:defRPr sz="1843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Mosaic公司成立后，由于</a:t>
            </a:r>
            <a:r>
              <a:rPr>
                <a:solidFill>
                  <a:srgbClr val="136EC2"/>
                </a:solidFill>
                <a:hlinkClick r:id="rId4"/>
              </a:rPr>
              <a:t>伊利诺伊大学</a:t>
            </a:r>
            <a:r>
              <a:t>拥有Mosaic的商标权，且伊利诺伊大学已将</a:t>
            </a:r>
            <a:r>
              <a:rPr>
                <a:solidFill>
                  <a:srgbClr val="136EC2"/>
                </a:solidFill>
                <a:hlinkClick r:id="rId5"/>
              </a:rPr>
              <a:t>技术转让</a:t>
            </a:r>
            <a:r>
              <a:t>给Spy Glass公司，开发团队必须彻底重新撰写浏览器程式码，且浏览器名称更改为Netscape Navigator，公司名字于1994年11月改名为“Netscape Communication Corporation”，此后沿用至今，中译为“</a:t>
            </a:r>
            <a:r>
              <a:rPr>
                <a:solidFill>
                  <a:srgbClr val="136EC2"/>
                </a:solidFill>
                <a:hlinkClick r:id="rId6"/>
              </a:rPr>
              <a:t>网景</a:t>
            </a:r>
            <a:r>
              <a:t>”。</a:t>
            </a:r>
          </a:p>
          <a:p>
            <a:pPr marL="0" indent="0" defTabSz="443484">
              <a:spcBef>
                <a:spcPts val="0"/>
              </a:spcBef>
              <a:buSzTx/>
              <a:buNone/>
              <a:defRPr sz="1843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微软的Internet Explorer及Mozilla Firefox等，其早期版本皆以Mosaic为基础而开发。微软随后买下Spy Glass公司的技术开发出Internet Explorer浏览器，而Mozilla Firefox则是</a:t>
            </a:r>
            <a:r>
              <a:rPr>
                <a:solidFill>
                  <a:srgbClr val="136EC2"/>
                </a:solidFill>
                <a:hlinkClick r:id="rId6"/>
              </a:rPr>
              <a:t>网景</a:t>
            </a:r>
            <a:r>
              <a:t>通讯家</a:t>
            </a:r>
            <a:r>
              <a:rPr>
                <a:solidFill>
                  <a:srgbClr val="136EC2"/>
                </a:solidFill>
                <a:hlinkClick r:id="rId7"/>
              </a:rPr>
              <a:t>开放源代码</a:t>
            </a:r>
            <a:r>
              <a:t>后所衍生出的版本。</a:t>
            </a:r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图片占位符 296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98" name="Shape 298"/>
          <p:cNvSpPr>
            <a:spLocks noGrp="1"/>
          </p:cNvSpPr>
          <p:nvPr>
            <p:ph type="title"/>
          </p:nvPr>
        </p:nvSpPr>
        <p:spPr>
          <a:xfrm>
            <a:off x="1955800" y="152400"/>
            <a:ext cx="9753600" cy="25908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pic>
        <p:nvPicPr>
          <p:cNvPr id="299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09113" y="2718868"/>
            <a:ext cx="4995574" cy="5890664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Shape 300"/>
          <p:cNvSpPr/>
          <p:nvPr/>
        </p:nvSpPr>
        <p:spPr>
          <a:xfrm>
            <a:off x="2347923" y="8464801"/>
            <a:ext cx="286740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typeof(typeof(a));</a:t>
            </a:r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函数</a:t>
            </a:r>
          </a:p>
        </p:txBody>
      </p:sp>
      <p:sp>
        <p:nvSpPr>
          <p:cNvPr id="303" name="Shape 3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67588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定义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函数声明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函数表达式</a:t>
            </a:r>
          </a:p>
          <a:p>
            <a:pPr marL="267588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组成形式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函数名称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参数 </a:t>
            </a:r>
          </a:p>
          <a:p>
            <a:pPr marL="802767" lvl="2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形参</a:t>
            </a:r>
          </a:p>
          <a:p>
            <a:pPr marL="802767" lvl="2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实参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返回值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课堂小练习</a:t>
            </a:r>
          </a:p>
        </p:txBody>
      </p:sp>
      <p:sp>
        <p:nvSpPr>
          <p:cNvPr id="306" name="Shape 30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1.写一个函数，功能是告知你所选定的小动物的叫声。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2.写一个函数，实现加法计数器。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3.定义一组函数，输入数字，逆转并输出汉字形式。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4.写一个函数，实现n的阶乘。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5.写一个函数，实现斐波那契数列</a:t>
            </a:r>
          </a:p>
        </p:txBody>
      </p:sp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/>
        </p:nvSpPr>
        <p:spPr>
          <a:xfrm>
            <a:off x="1911817" y="701859"/>
            <a:ext cx="329031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 5 * mul(5-1)</a:t>
            </a:r>
          </a:p>
        </p:txBody>
      </p:sp>
      <p:sp>
        <p:nvSpPr>
          <p:cNvPr id="309" name="Shape 309"/>
          <p:cNvSpPr/>
          <p:nvPr/>
        </p:nvSpPr>
        <p:spPr>
          <a:xfrm>
            <a:off x="3296800" y="2349300"/>
            <a:ext cx="4264534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(5 - 1) * mul(5 - 2) </a:t>
            </a:r>
          </a:p>
        </p:txBody>
      </p:sp>
      <p:sp>
        <p:nvSpPr>
          <p:cNvPr id="310" name="Shape 310"/>
          <p:cNvSpPr/>
          <p:nvPr/>
        </p:nvSpPr>
        <p:spPr>
          <a:xfrm>
            <a:off x="4746806" y="1378260"/>
            <a:ext cx="479671" cy="77272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1" name="Shape 311"/>
          <p:cNvSpPr/>
          <p:nvPr/>
        </p:nvSpPr>
        <p:spPr>
          <a:xfrm>
            <a:off x="6196754" y="3116451"/>
            <a:ext cx="621984" cy="97046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2" name="Shape 312"/>
          <p:cNvSpPr/>
          <p:nvPr/>
        </p:nvSpPr>
        <p:spPr>
          <a:xfrm>
            <a:off x="4108739" y="4285236"/>
            <a:ext cx="371398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 (3)  * mul(5- 3)</a:t>
            </a:r>
          </a:p>
        </p:txBody>
      </p:sp>
      <p:sp>
        <p:nvSpPr>
          <p:cNvPr id="313" name="Shape 313"/>
          <p:cNvSpPr/>
          <p:nvPr/>
        </p:nvSpPr>
        <p:spPr>
          <a:xfrm>
            <a:off x="7003136" y="4937691"/>
            <a:ext cx="613570" cy="111186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4" name="Shape 314"/>
          <p:cNvSpPr/>
          <p:nvPr/>
        </p:nvSpPr>
        <p:spPr>
          <a:xfrm>
            <a:off x="4597821" y="6221172"/>
            <a:ext cx="415861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(5 - 3) * mul(5 - 4)</a:t>
            </a:r>
          </a:p>
        </p:txBody>
      </p:sp>
      <p:sp>
        <p:nvSpPr>
          <p:cNvPr id="315" name="Shape 315"/>
          <p:cNvSpPr/>
          <p:nvPr/>
        </p:nvSpPr>
        <p:spPr>
          <a:xfrm>
            <a:off x="6964080" y="7933478"/>
            <a:ext cx="14058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1</a:t>
            </a:r>
          </a:p>
        </p:txBody>
      </p:sp>
      <p:sp>
        <p:nvSpPr>
          <p:cNvPr id="316" name="Shape 316"/>
          <p:cNvSpPr/>
          <p:nvPr/>
        </p:nvSpPr>
        <p:spPr>
          <a:xfrm>
            <a:off x="7510498" y="6777520"/>
            <a:ext cx="1" cy="111807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作用域初探</a:t>
            </a:r>
          </a:p>
        </p:txBody>
      </p:sp>
      <p:sp>
        <p:nvSpPr>
          <p:cNvPr id="319" name="Shape 3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作用域定义：变量（变量作用于又称上下文）和函数生效（能被访问）的区域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全局、局部变量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作用域的访问顺序</a:t>
            </a:r>
          </a:p>
        </p:txBody>
      </p:sp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挑战型作业</a:t>
            </a:r>
          </a:p>
        </p:txBody>
      </p:sp>
      <p:sp>
        <p:nvSpPr>
          <p:cNvPr id="322" name="Shape 32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题目：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要求输入一串低于10位的数字，输入这串数字的中文大写。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eg：input :10000   output:壹万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eg:   input :1001010 output:壹佰万壹仟零壹拾</a:t>
            </a:r>
          </a:p>
        </p:txBody>
      </p:sp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5" name="Shape 3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lnSpc>
                <a:spcPct val="120000"/>
              </a:lnSpc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[[scope]]:每个javascript函数都是一个对象，对象中有些属性我们可以访问，但有些不可以，这些属性仅供javascript引擎存取，[[scope]]就是其中一个。[[scope]]指的就是我们所说的作用域,其中存储了运行期上下文的集合。</a:t>
            </a:r>
          </a:p>
          <a:p>
            <a:pPr marL="420497" indent="-420497" defTabSz="352043">
              <a:lnSpc>
                <a:spcPct val="120000"/>
              </a:lnSpc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作用域链：[[scope]]中所存储的执行期上下文对象的集合，这个集合呈链式链接，我们把这种链式链接叫做作用域链。</a:t>
            </a: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8" name="Shape 32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0568" indent="-480568" defTabSz="402336">
              <a:lnSpc>
                <a:spcPct val="120000"/>
              </a:lnSpc>
              <a:spcBef>
                <a:spcPts val="4400"/>
              </a:spcBef>
              <a:buBlip>
                <a:blip r:embed="rId2"/>
              </a:buBlip>
              <a:defRPr sz="3520">
                <a:effectLst/>
              </a:defRPr>
            </a:pPr>
            <a:r>
              <a:t>运行期上下文:当函数执行时，会创建一个称为</a:t>
            </a:r>
            <a:r>
              <a:rPr>
                <a:solidFill>
                  <a:srgbClr val="FF2500"/>
                </a:solidFill>
              </a:rPr>
              <a:t>执行</a:t>
            </a:r>
            <a:r>
              <a:rPr>
                <a:solidFill>
                  <a:srgbClr val="FF2600"/>
                </a:solidFill>
              </a:rPr>
              <a:t>期上下文</a:t>
            </a:r>
            <a:r>
              <a:t>的内部对象。一个执行期上下文定义了一个函数执行时的环境，函数每次执行时对应的执行上下文都是独一无二的，所以多次调用一个函数会导致创建多个执行上下文，当函数执行完毕，执行上下文被销毁。</a:t>
            </a:r>
          </a:p>
          <a:p>
            <a:pPr marL="480568" indent="-480568" defTabSz="402336">
              <a:spcBef>
                <a:spcPts val="4400"/>
              </a:spcBef>
              <a:buBlip>
                <a:blip r:embed="rId2"/>
              </a:buBlip>
              <a:defRPr sz="3520">
                <a:effectLst/>
              </a:defRPr>
            </a:pPr>
            <a:r>
              <a:t>查找变量：从作用域链的顶端依次向下查找。</a:t>
            </a:r>
          </a:p>
        </p:txBody>
      </p:sp>
    </p:spTree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52507" y="0"/>
            <a:ext cx="7899785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35" name="Shape 335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36" name="Shape 336"/>
          <p:cNvSpPr/>
          <p:nvPr/>
        </p:nvSpPr>
        <p:spPr>
          <a:xfrm>
            <a:off x="4298617" y="2554357"/>
            <a:ext cx="2026032" cy="121954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7" name="Shape 337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8" name="Shape 338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39" name="Shape 339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40" name="Shape 340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1" name="Shape 341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2" name="Shape 342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3" name="Shape 343"/>
          <p:cNvSpPr/>
          <p:nvPr/>
        </p:nvSpPr>
        <p:spPr>
          <a:xfrm flipV="1">
            <a:off x="5809969" y="2757813"/>
            <a:ext cx="2447327" cy="7886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4" name="Shape 344"/>
          <p:cNvSpPr/>
          <p:nvPr/>
        </p:nvSpPr>
        <p:spPr>
          <a:xfrm>
            <a:off x="8263684" y="2554357"/>
            <a:ext cx="4150802" cy="4334821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5" name="Shape 345"/>
          <p:cNvSpPr/>
          <p:nvPr/>
        </p:nvSpPr>
        <p:spPr>
          <a:xfrm>
            <a:off x="8263684" y="31641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6" name="Shape 346"/>
          <p:cNvSpPr/>
          <p:nvPr/>
        </p:nvSpPr>
        <p:spPr>
          <a:xfrm>
            <a:off x="9096263" y="2558911"/>
            <a:ext cx="2485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47" name="Shape 347"/>
          <p:cNvSpPr/>
          <p:nvPr/>
        </p:nvSpPr>
        <p:spPr>
          <a:xfrm flipV="1">
            <a:off x="10339084" y="31946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8" name="Shape 348"/>
          <p:cNvSpPr/>
          <p:nvPr/>
        </p:nvSpPr>
        <p:spPr>
          <a:xfrm>
            <a:off x="8263684" y="37871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9" name="Shape 349"/>
          <p:cNvSpPr/>
          <p:nvPr/>
        </p:nvSpPr>
        <p:spPr>
          <a:xfrm flipV="1">
            <a:off x="10339085" y="38177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0" name="Shape 350"/>
          <p:cNvSpPr/>
          <p:nvPr/>
        </p:nvSpPr>
        <p:spPr>
          <a:xfrm>
            <a:off x="8263684" y="44102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1" name="Shape 351"/>
          <p:cNvSpPr/>
          <p:nvPr/>
        </p:nvSpPr>
        <p:spPr>
          <a:xfrm flipV="1">
            <a:off x="10339085" y="444077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2" name="Shape 352"/>
          <p:cNvSpPr/>
          <p:nvPr/>
        </p:nvSpPr>
        <p:spPr>
          <a:xfrm>
            <a:off x="8263684" y="50332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3" name="Shape 353"/>
          <p:cNvSpPr/>
          <p:nvPr/>
        </p:nvSpPr>
        <p:spPr>
          <a:xfrm flipV="1">
            <a:off x="10339085" y="506383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4" name="Shape 354"/>
          <p:cNvSpPr/>
          <p:nvPr/>
        </p:nvSpPr>
        <p:spPr>
          <a:xfrm>
            <a:off x="8263683" y="56563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5" name="Shape 355"/>
          <p:cNvSpPr/>
          <p:nvPr/>
        </p:nvSpPr>
        <p:spPr>
          <a:xfrm flipV="1">
            <a:off x="10339084" y="56868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6" name="Shape 356"/>
          <p:cNvSpPr/>
          <p:nvPr/>
        </p:nvSpPr>
        <p:spPr>
          <a:xfrm>
            <a:off x="8263683" y="627940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7" name="Shape 357"/>
          <p:cNvSpPr/>
          <p:nvPr/>
        </p:nvSpPr>
        <p:spPr>
          <a:xfrm flipV="1">
            <a:off x="10339084" y="630994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8" name="Shape 358"/>
          <p:cNvSpPr/>
          <p:nvPr/>
        </p:nvSpPr>
        <p:spPr>
          <a:xfrm>
            <a:off x="8794630" y="31946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59" name="Shape 359"/>
          <p:cNvSpPr/>
          <p:nvPr/>
        </p:nvSpPr>
        <p:spPr>
          <a:xfrm>
            <a:off x="10547776" y="31819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0" name="Shape 360"/>
          <p:cNvSpPr/>
          <p:nvPr/>
        </p:nvSpPr>
        <p:spPr>
          <a:xfrm>
            <a:off x="8528476" y="38177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1" name="Shape 361"/>
          <p:cNvSpPr/>
          <p:nvPr/>
        </p:nvSpPr>
        <p:spPr>
          <a:xfrm>
            <a:off x="10598449" y="37897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2" name="Shape 362"/>
          <p:cNvSpPr/>
          <p:nvPr/>
        </p:nvSpPr>
        <p:spPr>
          <a:xfrm>
            <a:off x="8367503" y="44128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63" name="Shape 363"/>
          <p:cNvSpPr/>
          <p:nvPr/>
        </p:nvSpPr>
        <p:spPr>
          <a:xfrm>
            <a:off x="10598449" y="44357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4" name="Shape 364"/>
          <p:cNvSpPr/>
          <p:nvPr/>
        </p:nvSpPr>
        <p:spPr>
          <a:xfrm>
            <a:off x="9098071" y="5063834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365" name="Shape 365"/>
          <p:cNvSpPr/>
          <p:nvPr/>
        </p:nvSpPr>
        <p:spPr>
          <a:xfrm>
            <a:off x="10492403" y="5033295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366" name="Shape 366"/>
          <p:cNvSpPr/>
          <p:nvPr/>
        </p:nvSpPr>
        <p:spPr>
          <a:xfrm>
            <a:off x="8833276" y="5660536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367" name="Shape 367"/>
          <p:cNvSpPr/>
          <p:nvPr/>
        </p:nvSpPr>
        <p:spPr>
          <a:xfrm>
            <a:off x="10894867" y="5710673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368" name="Shape 368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a函数被定义时，发生如下过程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图片占位符 147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js历史</a:t>
            </a:r>
          </a:p>
        </p:txBody>
      </p:sp>
      <p:sp>
        <p:nvSpPr>
          <p:cNvPr id="150" name="Shape 15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25120" indent="-325120" defTabSz="365760">
              <a:spcBef>
                <a:spcPts val="3200"/>
              </a:spcBef>
              <a:buBlip>
                <a:blip r:embed="rId3"/>
              </a:buBlip>
              <a:defRPr sz="2400">
                <a:effectLst/>
              </a:defRPr>
            </a:pPr>
            <a:r>
              <a:t>JavaScript作为Netscape Navigator浏览器的一部分首次出现在1996年。它最初的设计目标是改善网页的用户体验。</a:t>
            </a:r>
          </a:p>
          <a:p>
            <a:pPr marL="325120" indent="-325120" defTabSz="365760">
              <a:spcBef>
                <a:spcPts val="3200"/>
              </a:spcBef>
              <a:buBlip>
                <a:blip r:embed="rId3"/>
              </a:buBlip>
              <a:defRPr sz="2400">
                <a:effectLst/>
              </a:defRPr>
            </a:pPr>
            <a:r>
              <a:t>作者：Brendan Eich</a:t>
            </a:r>
          </a:p>
          <a:p>
            <a:pPr marL="325120" indent="-325120" defTabSz="365760">
              <a:spcBef>
                <a:spcPts val="3200"/>
              </a:spcBef>
              <a:buBlip>
                <a:blip r:embed="rId3"/>
              </a:buBlip>
              <a:defRPr sz="2400">
                <a:effectLst/>
              </a:defRPr>
            </a:pPr>
            <a:r>
              <a:t>期初JavaScript被命名为，LiveScript，后因和Sun公司合作，因市场宣传需要改名JavaScript。后来Sun公司被Oracle收购，JavaScript版权归Oracle所有。</a:t>
            </a:r>
          </a:p>
        </p:txBody>
      </p:sp>
    </p:spTree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1" name="Shape 371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2" name="Shape 372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73" name="Shape 373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74" name="Shape 374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5" name="Shape 375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6" name="Shape 376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77" name="Shape 377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78" name="Shape 378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9" name="Shape 379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0" name="Shape 380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1" name="Shape 381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3" name="Shape 383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85" name="Shape 385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6" name="Shape 386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7" name="Shape 387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8" name="Shape 388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9" name="Shape 389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0" name="Shape 390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1" name="Shape 391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2" name="Shape 392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3" name="Shape 393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4" name="Shape 394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95" name="Shape 395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6" name="Shape 396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7" name="Shape 397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98" name="Shape 398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99" name="Shape 399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00" name="Shape 400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01" name="Shape 401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02" name="Shape 402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03" name="Shape 403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04" name="Shape 404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a函数被执行时，发生如下过程</a:t>
            </a:r>
          </a:p>
        </p:txBody>
      </p:sp>
      <p:sp>
        <p:nvSpPr>
          <p:cNvPr id="405" name="Shape 405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6" name="Shape 406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7" name="Shape 407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08" name="Shape 408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0" name="Shape 410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11" name="Shape 411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2" name="Shape 412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3" name="Shape 413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4" name="Shape 414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5" name="Shape 415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6" name="Shape 416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7" name="Shape 417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19" name="Shape 419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20" name="Shape 420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21" name="Shape 421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22" name="Shape 422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23" name="Shape 423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24" name="Shape 424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25" name="Shape 425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26" name="Shape 426"/>
          <p:cNvSpPr/>
          <p:nvPr/>
        </p:nvSpPr>
        <p:spPr>
          <a:xfrm flipV="1">
            <a:off x="5814781" y="18761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29" name="Shape 429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0" name="Shape 430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31" name="Shape 431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32" name="Shape 432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3" name="Shape 433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4" name="Shape 434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35" name="Shape 435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36" name="Shape 436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7" name="Shape 437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8" name="Shape 438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9" name="Shape 439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0" name="Shape 440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1" name="Shape 441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2" name="Shape 442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443" name="Shape 443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4" name="Shape 444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5" name="Shape 445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6" name="Shape 446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7" name="Shape 447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8" name="Shape 448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9" name="Shape 449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50" name="Shape 450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51" name="Shape 451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52" name="Shape 452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53" name="Shape 453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4" name="Shape 454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5" name="Shape 455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6" name="Shape 456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457" name="Shape 457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8" name="Shape 458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59" name="Shape 459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60" name="Shape 460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61" name="Shape 461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62" name="Shape 462"/>
          <p:cNvSpPr/>
          <p:nvPr/>
        </p:nvSpPr>
        <p:spPr>
          <a:xfrm>
            <a:off x="3608832" y="886972"/>
            <a:ext cx="527913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b函数被创建时，发生如下过程</a:t>
            </a:r>
          </a:p>
        </p:txBody>
      </p:sp>
      <p:sp>
        <p:nvSpPr>
          <p:cNvPr id="463" name="Shape 463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4" name="Shape 464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5" name="Shape 465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66" name="Shape 466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7" name="Shape 467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8" name="Shape 468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69" name="Shape 469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0" name="Shape 470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1" name="Shape 471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2" name="Shape 472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3" name="Shape 473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4" name="Shape 474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5" name="Shape 475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6" name="Shape 476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77" name="Shape 477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78" name="Shape 478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79" name="Shape 479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80" name="Shape 480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81" name="Shape 481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82" name="Shape 482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83" name="Shape 483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84" name="Shape 484"/>
          <p:cNvSpPr/>
          <p:nvPr/>
        </p:nvSpPr>
        <p:spPr>
          <a:xfrm flipV="1">
            <a:off x="5840181" y="19142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87" name="Shape 487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88" name="Shape 488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89" name="Shape 489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90" name="Shape 490"/>
          <p:cNvSpPr/>
          <p:nvPr/>
        </p:nvSpPr>
        <p:spPr>
          <a:xfrm>
            <a:off x="4298617" y="2554357"/>
            <a:ext cx="2026032" cy="238431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1" name="Shape 491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2" name="Shape 492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93" name="Shape 493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94" name="Shape 494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5" name="Shape 495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6" name="Shape 496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7" name="Shape 497"/>
          <p:cNvSpPr/>
          <p:nvPr/>
        </p:nvSpPr>
        <p:spPr>
          <a:xfrm>
            <a:off x="5707574" y="4686199"/>
            <a:ext cx="1" cy="9475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8" name="Shape 498"/>
          <p:cNvSpPr/>
          <p:nvPr/>
        </p:nvSpPr>
        <p:spPr>
          <a:xfrm>
            <a:off x="3750537" y="5834209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9" name="Shape 499"/>
          <p:cNvSpPr/>
          <p:nvPr/>
        </p:nvSpPr>
        <p:spPr>
          <a:xfrm>
            <a:off x="3750537" y="644397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0" name="Shape 500"/>
          <p:cNvSpPr/>
          <p:nvPr/>
        </p:nvSpPr>
        <p:spPr>
          <a:xfrm>
            <a:off x="4583115" y="5838762"/>
            <a:ext cx="2485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01" name="Shape 501"/>
          <p:cNvSpPr/>
          <p:nvPr/>
        </p:nvSpPr>
        <p:spPr>
          <a:xfrm flipV="1">
            <a:off x="5825937" y="647451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2" name="Shape 502"/>
          <p:cNvSpPr/>
          <p:nvPr/>
        </p:nvSpPr>
        <p:spPr>
          <a:xfrm>
            <a:off x="3750537" y="706703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3" name="Shape 503"/>
          <p:cNvSpPr/>
          <p:nvPr/>
        </p:nvSpPr>
        <p:spPr>
          <a:xfrm flipV="1">
            <a:off x="5825938" y="709757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4" name="Shape 504"/>
          <p:cNvSpPr/>
          <p:nvPr/>
        </p:nvSpPr>
        <p:spPr>
          <a:xfrm>
            <a:off x="3750537" y="769009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5" name="Shape 505"/>
          <p:cNvSpPr/>
          <p:nvPr/>
        </p:nvSpPr>
        <p:spPr>
          <a:xfrm flipV="1">
            <a:off x="5825938" y="7720630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6" name="Shape 506"/>
          <p:cNvSpPr/>
          <p:nvPr/>
        </p:nvSpPr>
        <p:spPr>
          <a:xfrm>
            <a:off x="3750537" y="831314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7" name="Shape 507"/>
          <p:cNvSpPr/>
          <p:nvPr/>
        </p:nvSpPr>
        <p:spPr>
          <a:xfrm flipV="1">
            <a:off x="5825938" y="834368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8" name="Shape 508"/>
          <p:cNvSpPr/>
          <p:nvPr/>
        </p:nvSpPr>
        <p:spPr>
          <a:xfrm>
            <a:off x="3750536" y="893620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9" name="Shape 509"/>
          <p:cNvSpPr/>
          <p:nvPr/>
        </p:nvSpPr>
        <p:spPr>
          <a:xfrm flipV="1">
            <a:off x="5825937" y="8966742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10" name="Shape 510"/>
          <p:cNvSpPr/>
          <p:nvPr/>
        </p:nvSpPr>
        <p:spPr>
          <a:xfrm>
            <a:off x="4281483" y="6474519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11" name="Shape 511"/>
          <p:cNvSpPr/>
          <p:nvPr/>
        </p:nvSpPr>
        <p:spPr>
          <a:xfrm>
            <a:off x="6034628" y="6461819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2" name="Shape 512"/>
          <p:cNvSpPr/>
          <p:nvPr/>
        </p:nvSpPr>
        <p:spPr>
          <a:xfrm>
            <a:off x="4015328" y="7097574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3" name="Shape 513"/>
          <p:cNvSpPr/>
          <p:nvPr/>
        </p:nvSpPr>
        <p:spPr>
          <a:xfrm>
            <a:off x="6085301" y="7069605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4" name="Shape 514"/>
          <p:cNvSpPr/>
          <p:nvPr/>
        </p:nvSpPr>
        <p:spPr>
          <a:xfrm>
            <a:off x="3854356" y="7692661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15" name="Shape 515"/>
          <p:cNvSpPr/>
          <p:nvPr/>
        </p:nvSpPr>
        <p:spPr>
          <a:xfrm>
            <a:off x="6085301" y="7715565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6" name="Shape 516"/>
          <p:cNvSpPr/>
          <p:nvPr/>
        </p:nvSpPr>
        <p:spPr>
          <a:xfrm>
            <a:off x="4584923" y="8343685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17" name="Shape 517"/>
          <p:cNvSpPr/>
          <p:nvPr/>
        </p:nvSpPr>
        <p:spPr>
          <a:xfrm>
            <a:off x="5979256" y="8313146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18" name="Shape 518"/>
          <p:cNvSpPr/>
          <p:nvPr/>
        </p:nvSpPr>
        <p:spPr>
          <a:xfrm>
            <a:off x="4320128" y="8940388"/>
            <a:ext cx="8343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519" name="Shape 519"/>
          <p:cNvSpPr/>
          <p:nvPr/>
        </p:nvSpPr>
        <p:spPr>
          <a:xfrm>
            <a:off x="6381719" y="8990525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520" name="Shape 520"/>
          <p:cNvSpPr/>
          <p:nvPr/>
        </p:nvSpPr>
        <p:spPr>
          <a:xfrm>
            <a:off x="891032" y="251972"/>
            <a:ext cx="527913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b函数被执行时，发生如下过程</a:t>
            </a:r>
          </a:p>
        </p:txBody>
      </p:sp>
      <p:sp>
        <p:nvSpPr>
          <p:cNvPr id="521" name="Shape 521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2" name="Shape 522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3" name="Shape 523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524" name="Shape 524"/>
          <p:cNvSpPr/>
          <p:nvPr/>
        </p:nvSpPr>
        <p:spPr>
          <a:xfrm>
            <a:off x="8408965" y="3558527"/>
            <a:ext cx="4150801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5" name="Shape 525"/>
          <p:cNvSpPr/>
          <p:nvPr/>
        </p:nvSpPr>
        <p:spPr>
          <a:xfrm>
            <a:off x="8408965" y="4168298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6" name="Shape 526"/>
          <p:cNvSpPr/>
          <p:nvPr/>
        </p:nvSpPr>
        <p:spPr>
          <a:xfrm>
            <a:off x="8953317" y="3563081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27" name="Shape 527"/>
          <p:cNvSpPr/>
          <p:nvPr/>
        </p:nvSpPr>
        <p:spPr>
          <a:xfrm flipV="1">
            <a:off x="10484365" y="419883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8" name="Shape 528"/>
          <p:cNvSpPr/>
          <p:nvPr/>
        </p:nvSpPr>
        <p:spPr>
          <a:xfrm>
            <a:off x="8408965" y="4791354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9" name="Shape 529"/>
          <p:cNvSpPr/>
          <p:nvPr/>
        </p:nvSpPr>
        <p:spPr>
          <a:xfrm flipV="1">
            <a:off x="10484365" y="482189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0" name="Shape 530"/>
          <p:cNvSpPr/>
          <p:nvPr/>
        </p:nvSpPr>
        <p:spPr>
          <a:xfrm>
            <a:off x="8408965" y="5414409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1" name="Shape 531"/>
          <p:cNvSpPr/>
          <p:nvPr/>
        </p:nvSpPr>
        <p:spPr>
          <a:xfrm flipV="1">
            <a:off x="10484365" y="544494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2" name="Shape 532"/>
          <p:cNvSpPr/>
          <p:nvPr/>
        </p:nvSpPr>
        <p:spPr>
          <a:xfrm>
            <a:off x="8408965" y="6037465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3" name="Shape 533"/>
          <p:cNvSpPr/>
          <p:nvPr/>
        </p:nvSpPr>
        <p:spPr>
          <a:xfrm flipV="1">
            <a:off x="10484365" y="606800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4" name="Shape 534"/>
          <p:cNvSpPr/>
          <p:nvPr/>
        </p:nvSpPr>
        <p:spPr>
          <a:xfrm>
            <a:off x="8939911" y="419883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35" name="Shape 535"/>
          <p:cNvSpPr/>
          <p:nvPr/>
        </p:nvSpPr>
        <p:spPr>
          <a:xfrm>
            <a:off x="10693056" y="418613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36" name="Shape 536"/>
          <p:cNvSpPr/>
          <p:nvPr/>
        </p:nvSpPr>
        <p:spPr>
          <a:xfrm>
            <a:off x="8491828" y="4821893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37" name="Shape 537"/>
          <p:cNvSpPr/>
          <p:nvPr/>
        </p:nvSpPr>
        <p:spPr>
          <a:xfrm>
            <a:off x="11231028" y="4793923"/>
            <a:ext cx="36804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38" name="Shape 538"/>
          <p:cNvSpPr/>
          <p:nvPr/>
        </p:nvSpPr>
        <p:spPr>
          <a:xfrm>
            <a:off x="9243351" y="5416979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39" name="Shape 539"/>
          <p:cNvSpPr/>
          <p:nvPr/>
        </p:nvSpPr>
        <p:spPr>
          <a:xfrm>
            <a:off x="11040147" y="543988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540" name="Shape 540"/>
          <p:cNvSpPr/>
          <p:nvPr/>
        </p:nvSpPr>
        <p:spPr>
          <a:xfrm>
            <a:off x="9232683" y="6068004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41" name="Shape 541"/>
          <p:cNvSpPr/>
          <p:nvPr/>
        </p:nvSpPr>
        <p:spPr>
          <a:xfrm>
            <a:off x="10637684" y="603746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42" name="Shape 542"/>
          <p:cNvSpPr/>
          <p:nvPr/>
        </p:nvSpPr>
        <p:spPr>
          <a:xfrm flipV="1">
            <a:off x="5721451" y="3708560"/>
            <a:ext cx="2505772" cy="34729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3" name="Shape 543"/>
          <p:cNvSpPr/>
          <p:nvPr/>
        </p:nvSpPr>
        <p:spPr>
          <a:xfrm>
            <a:off x="4292964" y="4349309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4" name="Shape 544"/>
          <p:cNvSpPr/>
          <p:nvPr/>
        </p:nvSpPr>
        <p:spPr>
          <a:xfrm flipV="1">
            <a:off x="5305980" y="436714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5" name="Shape 545"/>
          <p:cNvSpPr/>
          <p:nvPr/>
        </p:nvSpPr>
        <p:spPr>
          <a:xfrm>
            <a:off x="4631240" y="4349309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2</a:t>
            </a:r>
          </a:p>
        </p:txBody>
      </p:sp>
      <p:sp>
        <p:nvSpPr>
          <p:cNvPr id="546" name="Shape 546"/>
          <p:cNvSpPr/>
          <p:nvPr/>
        </p:nvSpPr>
        <p:spPr>
          <a:xfrm>
            <a:off x="8391800" y="292945"/>
            <a:ext cx="4150802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7" name="Shape 547"/>
          <p:cNvSpPr/>
          <p:nvPr/>
        </p:nvSpPr>
        <p:spPr>
          <a:xfrm>
            <a:off x="8391800" y="90271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8" name="Shape 548"/>
          <p:cNvSpPr/>
          <p:nvPr/>
        </p:nvSpPr>
        <p:spPr>
          <a:xfrm>
            <a:off x="8936152" y="297499"/>
            <a:ext cx="3062098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49" name="Shape 549"/>
          <p:cNvSpPr/>
          <p:nvPr/>
        </p:nvSpPr>
        <p:spPr>
          <a:xfrm flipV="1">
            <a:off x="10467201" y="93325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0" name="Shape 550"/>
          <p:cNvSpPr/>
          <p:nvPr/>
        </p:nvSpPr>
        <p:spPr>
          <a:xfrm>
            <a:off x="8391800" y="152577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1" name="Shape 551"/>
          <p:cNvSpPr/>
          <p:nvPr/>
        </p:nvSpPr>
        <p:spPr>
          <a:xfrm flipV="1">
            <a:off x="10467201" y="1556311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2" name="Shape 552"/>
          <p:cNvSpPr/>
          <p:nvPr/>
        </p:nvSpPr>
        <p:spPr>
          <a:xfrm>
            <a:off x="8391800" y="214882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3" name="Shape 553"/>
          <p:cNvSpPr/>
          <p:nvPr/>
        </p:nvSpPr>
        <p:spPr>
          <a:xfrm flipV="1">
            <a:off x="10467201" y="2179366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4" name="Shape 554"/>
          <p:cNvSpPr/>
          <p:nvPr/>
        </p:nvSpPr>
        <p:spPr>
          <a:xfrm>
            <a:off x="8391800" y="27718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5" name="Shape 555"/>
          <p:cNvSpPr/>
          <p:nvPr/>
        </p:nvSpPr>
        <p:spPr>
          <a:xfrm flipV="1">
            <a:off x="10467201" y="2802421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6" name="Shape 556"/>
          <p:cNvSpPr/>
          <p:nvPr/>
        </p:nvSpPr>
        <p:spPr>
          <a:xfrm>
            <a:off x="8922747" y="933255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57" name="Shape 557"/>
          <p:cNvSpPr/>
          <p:nvPr/>
        </p:nvSpPr>
        <p:spPr>
          <a:xfrm>
            <a:off x="10675892" y="920555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58" name="Shape 558"/>
          <p:cNvSpPr/>
          <p:nvPr/>
        </p:nvSpPr>
        <p:spPr>
          <a:xfrm>
            <a:off x="8474664" y="1556311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59" name="Shape 559"/>
          <p:cNvSpPr/>
          <p:nvPr/>
        </p:nvSpPr>
        <p:spPr>
          <a:xfrm>
            <a:off x="11213864" y="1528341"/>
            <a:ext cx="36804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60" name="Shape 560"/>
          <p:cNvSpPr/>
          <p:nvPr/>
        </p:nvSpPr>
        <p:spPr>
          <a:xfrm>
            <a:off x="9215519" y="215139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61" name="Shape 561"/>
          <p:cNvSpPr/>
          <p:nvPr/>
        </p:nvSpPr>
        <p:spPr>
          <a:xfrm>
            <a:off x="11022983" y="2174301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234</a:t>
            </a:r>
          </a:p>
        </p:txBody>
      </p:sp>
      <p:sp>
        <p:nvSpPr>
          <p:cNvPr id="562" name="Shape 562"/>
          <p:cNvSpPr/>
          <p:nvPr/>
        </p:nvSpPr>
        <p:spPr>
          <a:xfrm flipV="1">
            <a:off x="5742857" y="442978"/>
            <a:ext cx="2467202" cy="312370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</a:t>
            </a:r>
          </a:p>
        </p:txBody>
      </p:sp>
      <p:sp>
        <p:nvSpPr>
          <p:cNvPr id="565" name="Shape 56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当内部函数被保存到外部时，将会生成闭包。闭包会导致原有作用域链不释放，造成内存泄露。</a:t>
            </a:r>
          </a:p>
        </p:txBody>
      </p:sp>
    </p:spTree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6557" y="0"/>
            <a:ext cx="12671686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/>
          <p:nvPr/>
        </p:nvSpPr>
        <p:spPr>
          <a:xfrm>
            <a:off x="1314214" y="21315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0" name="Shape 570"/>
          <p:cNvSpPr/>
          <p:nvPr/>
        </p:nvSpPr>
        <p:spPr>
          <a:xfrm>
            <a:off x="1314214" y="27412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1" name="Shape 571"/>
          <p:cNvSpPr/>
          <p:nvPr/>
        </p:nvSpPr>
        <p:spPr>
          <a:xfrm>
            <a:off x="1923751" y="2161018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572" name="Shape 572"/>
          <p:cNvSpPr/>
          <p:nvPr/>
        </p:nvSpPr>
        <p:spPr>
          <a:xfrm>
            <a:off x="1263414" y="27349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573" name="Shape 573"/>
          <p:cNvSpPr/>
          <p:nvPr/>
        </p:nvSpPr>
        <p:spPr>
          <a:xfrm>
            <a:off x="4336717" y="13224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4" name="Shape 574"/>
          <p:cNvSpPr/>
          <p:nvPr/>
        </p:nvSpPr>
        <p:spPr>
          <a:xfrm>
            <a:off x="4336717" y="19322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5" name="Shape 575"/>
          <p:cNvSpPr/>
          <p:nvPr/>
        </p:nvSpPr>
        <p:spPr>
          <a:xfrm>
            <a:off x="4311317" y="13270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576" name="Shape 576"/>
          <p:cNvSpPr/>
          <p:nvPr/>
        </p:nvSpPr>
        <p:spPr>
          <a:xfrm>
            <a:off x="4669168" y="19754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577" name="Shape 577"/>
          <p:cNvSpPr/>
          <p:nvPr/>
        </p:nvSpPr>
        <p:spPr>
          <a:xfrm flipV="1">
            <a:off x="5349732" y="19500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8" name="Shape 578"/>
          <p:cNvSpPr/>
          <p:nvPr/>
        </p:nvSpPr>
        <p:spPr>
          <a:xfrm flipV="1">
            <a:off x="3143946" y="16169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9" name="Shape 579"/>
          <p:cNvSpPr/>
          <p:nvPr/>
        </p:nvSpPr>
        <p:spPr>
          <a:xfrm flipV="1">
            <a:off x="2799987" y="27603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0" name="Shape 580"/>
          <p:cNvSpPr/>
          <p:nvPr/>
        </p:nvSpPr>
        <p:spPr>
          <a:xfrm>
            <a:off x="5891260" y="28654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1" name="Shape 581"/>
          <p:cNvSpPr/>
          <p:nvPr/>
        </p:nvSpPr>
        <p:spPr>
          <a:xfrm>
            <a:off x="7831884" y="4256157"/>
            <a:ext cx="4150802" cy="427888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2" name="Shape 582"/>
          <p:cNvSpPr/>
          <p:nvPr/>
        </p:nvSpPr>
        <p:spPr>
          <a:xfrm>
            <a:off x="7831884" y="48659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3" name="Shape 583"/>
          <p:cNvSpPr/>
          <p:nvPr/>
        </p:nvSpPr>
        <p:spPr>
          <a:xfrm>
            <a:off x="8664463" y="4260711"/>
            <a:ext cx="2485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84" name="Shape 584"/>
          <p:cNvSpPr/>
          <p:nvPr/>
        </p:nvSpPr>
        <p:spPr>
          <a:xfrm flipV="1">
            <a:off x="9907284" y="48964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5" name="Shape 585"/>
          <p:cNvSpPr/>
          <p:nvPr/>
        </p:nvSpPr>
        <p:spPr>
          <a:xfrm>
            <a:off x="7831884" y="54889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6" name="Shape 586"/>
          <p:cNvSpPr/>
          <p:nvPr/>
        </p:nvSpPr>
        <p:spPr>
          <a:xfrm flipV="1">
            <a:off x="9907285" y="55195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7" name="Shape 587"/>
          <p:cNvSpPr/>
          <p:nvPr/>
        </p:nvSpPr>
        <p:spPr>
          <a:xfrm>
            <a:off x="7831884" y="61120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8" name="Shape 588"/>
          <p:cNvSpPr/>
          <p:nvPr/>
        </p:nvSpPr>
        <p:spPr>
          <a:xfrm flipV="1">
            <a:off x="9907285" y="61425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9" name="Shape 589"/>
          <p:cNvSpPr/>
          <p:nvPr/>
        </p:nvSpPr>
        <p:spPr>
          <a:xfrm>
            <a:off x="7831884" y="67350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0" name="Shape 590"/>
          <p:cNvSpPr/>
          <p:nvPr/>
        </p:nvSpPr>
        <p:spPr>
          <a:xfrm flipV="1">
            <a:off x="9907285" y="67656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1" name="Shape 591"/>
          <p:cNvSpPr/>
          <p:nvPr/>
        </p:nvSpPr>
        <p:spPr>
          <a:xfrm>
            <a:off x="7831883" y="73581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2" name="Shape 592"/>
          <p:cNvSpPr/>
          <p:nvPr/>
        </p:nvSpPr>
        <p:spPr>
          <a:xfrm flipV="1">
            <a:off x="9907284" y="73886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3" name="Shape 593"/>
          <p:cNvSpPr/>
          <p:nvPr/>
        </p:nvSpPr>
        <p:spPr>
          <a:xfrm>
            <a:off x="8362830" y="48964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94" name="Shape 594"/>
          <p:cNvSpPr/>
          <p:nvPr/>
        </p:nvSpPr>
        <p:spPr>
          <a:xfrm>
            <a:off x="10115976" y="48837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5" name="Shape 595"/>
          <p:cNvSpPr/>
          <p:nvPr/>
        </p:nvSpPr>
        <p:spPr>
          <a:xfrm>
            <a:off x="8096676" y="55195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6" name="Shape 596"/>
          <p:cNvSpPr/>
          <p:nvPr/>
        </p:nvSpPr>
        <p:spPr>
          <a:xfrm>
            <a:off x="10166649" y="54915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7" name="Shape 597"/>
          <p:cNvSpPr/>
          <p:nvPr/>
        </p:nvSpPr>
        <p:spPr>
          <a:xfrm>
            <a:off x="7935703" y="61146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98" name="Shape 598"/>
          <p:cNvSpPr/>
          <p:nvPr/>
        </p:nvSpPr>
        <p:spPr>
          <a:xfrm>
            <a:off x="10166649" y="61375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9" name="Shape 599"/>
          <p:cNvSpPr/>
          <p:nvPr/>
        </p:nvSpPr>
        <p:spPr>
          <a:xfrm>
            <a:off x="8666271" y="6765633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600" name="Shape 600"/>
          <p:cNvSpPr/>
          <p:nvPr/>
        </p:nvSpPr>
        <p:spPr>
          <a:xfrm>
            <a:off x="10060603" y="673509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01" name="Shape 601"/>
          <p:cNvSpPr/>
          <p:nvPr/>
        </p:nvSpPr>
        <p:spPr>
          <a:xfrm>
            <a:off x="8401476" y="7362337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602" name="Shape 602"/>
          <p:cNvSpPr/>
          <p:nvPr/>
        </p:nvSpPr>
        <p:spPr>
          <a:xfrm>
            <a:off x="10463067" y="741247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603" name="Shape 603"/>
          <p:cNvSpPr/>
          <p:nvPr/>
        </p:nvSpPr>
        <p:spPr>
          <a:xfrm>
            <a:off x="4336717" y="25248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4" name="Shape 604"/>
          <p:cNvSpPr/>
          <p:nvPr/>
        </p:nvSpPr>
        <p:spPr>
          <a:xfrm flipV="1">
            <a:off x="5349732" y="25426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5" name="Shape 605"/>
          <p:cNvSpPr/>
          <p:nvPr/>
        </p:nvSpPr>
        <p:spPr>
          <a:xfrm>
            <a:off x="4669168" y="24983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06" name="Shape 606"/>
          <p:cNvSpPr/>
          <p:nvPr/>
        </p:nvSpPr>
        <p:spPr>
          <a:xfrm>
            <a:off x="7831884" y="3751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7" name="Shape 607"/>
          <p:cNvSpPr/>
          <p:nvPr/>
        </p:nvSpPr>
        <p:spPr>
          <a:xfrm>
            <a:off x="7831884" y="9849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8" name="Shape 608"/>
          <p:cNvSpPr/>
          <p:nvPr/>
        </p:nvSpPr>
        <p:spPr>
          <a:xfrm>
            <a:off x="8376236" y="379727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609" name="Shape 609"/>
          <p:cNvSpPr/>
          <p:nvPr/>
        </p:nvSpPr>
        <p:spPr>
          <a:xfrm flipV="1">
            <a:off x="9907284" y="10154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0" name="Shape 610"/>
          <p:cNvSpPr/>
          <p:nvPr/>
        </p:nvSpPr>
        <p:spPr>
          <a:xfrm>
            <a:off x="7831884" y="16080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1" name="Shape 611"/>
          <p:cNvSpPr/>
          <p:nvPr/>
        </p:nvSpPr>
        <p:spPr>
          <a:xfrm flipV="1">
            <a:off x="9907285" y="16385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2" name="Shape 612"/>
          <p:cNvSpPr/>
          <p:nvPr/>
        </p:nvSpPr>
        <p:spPr>
          <a:xfrm>
            <a:off x="7831884" y="22310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3" name="Shape 613"/>
          <p:cNvSpPr/>
          <p:nvPr/>
        </p:nvSpPr>
        <p:spPr>
          <a:xfrm flipV="1">
            <a:off x="9907285" y="22615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4" name="Shape 614"/>
          <p:cNvSpPr/>
          <p:nvPr/>
        </p:nvSpPr>
        <p:spPr>
          <a:xfrm>
            <a:off x="7831884" y="28541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5" name="Shape 615"/>
          <p:cNvSpPr/>
          <p:nvPr/>
        </p:nvSpPr>
        <p:spPr>
          <a:xfrm flipV="1">
            <a:off x="9907285" y="28846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6" name="Shape 616"/>
          <p:cNvSpPr/>
          <p:nvPr/>
        </p:nvSpPr>
        <p:spPr>
          <a:xfrm>
            <a:off x="8439030" y="1015483"/>
            <a:ext cx="68618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617" name="Shape 617"/>
          <p:cNvSpPr/>
          <p:nvPr/>
        </p:nvSpPr>
        <p:spPr>
          <a:xfrm>
            <a:off x="10115976" y="1002783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618" name="Shape 618"/>
          <p:cNvSpPr/>
          <p:nvPr/>
        </p:nvSpPr>
        <p:spPr>
          <a:xfrm>
            <a:off x="7914748" y="1638539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619" name="Shape 619"/>
          <p:cNvSpPr/>
          <p:nvPr/>
        </p:nvSpPr>
        <p:spPr>
          <a:xfrm>
            <a:off x="10653948" y="1610569"/>
            <a:ext cx="36804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620" name="Shape 620"/>
          <p:cNvSpPr/>
          <p:nvPr/>
        </p:nvSpPr>
        <p:spPr>
          <a:xfrm>
            <a:off x="8475771" y="2233625"/>
            <a:ext cx="685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aaa</a:t>
            </a:r>
          </a:p>
        </p:txBody>
      </p:sp>
      <p:sp>
        <p:nvSpPr>
          <p:cNvPr id="621" name="Shape 621"/>
          <p:cNvSpPr/>
          <p:nvPr/>
        </p:nvSpPr>
        <p:spPr>
          <a:xfrm>
            <a:off x="10463067" y="2256529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622" name="Shape 622"/>
          <p:cNvSpPr/>
          <p:nvPr/>
        </p:nvSpPr>
        <p:spPr>
          <a:xfrm>
            <a:off x="8655603" y="2884650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623" name="Shape 623"/>
          <p:cNvSpPr/>
          <p:nvPr/>
        </p:nvSpPr>
        <p:spPr>
          <a:xfrm>
            <a:off x="10060603" y="2854111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4" name="Shape 624"/>
          <p:cNvSpPr/>
          <p:nvPr/>
        </p:nvSpPr>
        <p:spPr>
          <a:xfrm>
            <a:off x="7831884" y="792269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5" name="Shape 625"/>
          <p:cNvSpPr/>
          <p:nvPr/>
        </p:nvSpPr>
        <p:spPr>
          <a:xfrm flipV="1">
            <a:off x="9907285" y="7953236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6" name="Shape 626"/>
          <p:cNvSpPr/>
          <p:nvPr/>
        </p:nvSpPr>
        <p:spPr>
          <a:xfrm>
            <a:off x="8295748" y="7926883"/>
            <a:ext cx="1045846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demo</a:t>
            </a:r>
          </a:p>
        </p:txBody>
      </p:sp>
      <p:sp>
        <p:nvSpPr>
          <p:cNvPr id="627" name="Shape 627"/>
          <p:cNvSpPr/>
          <p:nvPr/>
        </p:nvSpPr>
        <p:spPr>
          <a:xfrm>
            <a:off x="10070259" y="7905263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8" name="Shape 628"/>
          <p:cNvSpPr/>
          <p:nvPr/>
        </p:nvSpPr>
        <p:spPr>
          <a:xfrm>
            <a:off x="1356741" y="5776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9" name="Shape 629"/>
          <p:cNvSpPr/>
          <p:nvPr/>
        </p:nvSpPr>
        <p:spPr>
          <a:xfrm>
            <a:off x="1356741" y="6386174"/>
            <a:ext cx="22770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0" name="Shape 630"/>
          <p:cNvSpPr/>
          <p:nvPr/>
        </p:nvSpPr>
        <p:spPr>
          <a:xfrm>
            <a:off x="1659255" y="5805918"/>
            <a:ext cx="1045846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demo</a:t>
            </a:r>
          </a:p>
        </p:txBody>
      </p:sp>
      <p:sp>
        <p:nvSpPr>
          <p:cNvPr id="631" name="Shape 631"/>
          <p:cNvSpPr/>
          <p:nvPr/>
        </p:nvSpPr>
        <p:spPr>
          <a:xfrm>
            <a:off x="1305941" y="6379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632" name="Shape 632"/>
          <p:cNvSpPr/>
          <p:nvPr/>
        </p:nvSpPr>
        <p:spPr>
          <a:xfrm>
            <a:off x="4379244" y="4967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3" name="Shape 633"/>
          <p:cNvSpPr/>
          <p:nvPr/>
        </p:nvSpPr>
        <p:spPr>
          <a:xfrm>
            <a:off x="4379244" y="5577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4" name="Shape 634"/>
          <p:cNvSpPr/>
          <p:nvPr/>
        </p:nvSpPr>
        <p:spPr>
          <a:xfrm>
            <a:off x="4353844" y="4971911"/>
            <a:ext cx="207683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635" name="Shape 635"/>
          <p:cNvSpPr/>
          <p:nvPr/>
        </p:nvSpPr>
        <p:spPr>
          <a:xfrm>
            <a:off x="4711695" y="5620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636" name="Shape 636"/>
          <p:cNvSpPr/>
          <p:nvPr/>
        </p:nvSpPr>
        <p:spPr>
          <a:xfrm flipV="1">
            <a:off x="5392260" y="5594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7" name="Shape 637"/>
          <p:cNvSpPr/>
          <p:nvPr/>
        </p:nvSpPr>
        <p:spPr>
          <a:xfrm flipV="1">
            <a:off x="3186474" y="5261866"/>
            <a:ext cx="1082946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8" name="Shape 638"/>
          <p:cNvSpPr/>
          <p:nvPr/>
        </p:nvSpPr>
        <p:spPr>
          <a:xfrm flipV="1">
            <a:off x="2842514" y="640526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9" name="Shape 639"/>
          <p:cNvSpPr/>
          <p:nvPr/>
        </p:nvSpPr>
        <p:spPr>
          <a:xfrm flipV="1">
            <a:off x="5931642" y="4481929"/>
            <a:ext cx="1690862" cy="1972570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0" name="Shape 640"/>
          <p:cNvSpPr/>
          <p:nvPr/>
        </p:nvSpPr>
        <p:spPr>
          <a:xfrm>
            <a:off x="4379244" y="6169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1" name="Shape 641"/>
          <p:cNvSpPr/>
          <p:nvPr/>
        </p:nvSpPr>
        <p:spPr>
          <a:xfrm flipV="1">
            <a:off x="5392260" y="6187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2" name="Shape 642"/>
          <p:cNvSpPr/>
          <p:nvPr/>
        </p:nvSpPr>
        <p:spPr>
          <a:xfrm>
            <a:off x="4711695" y="6143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43" name="Shape 643"/>
          <p:cNvSpPr/>
          <p:nvPr/>
        </p:nvSpPr>
        <p:spPr>
          <a:xfrm flipV="1">
            <a:off x="5878924" y="711651"/>
            <a:ext cx="1813498" cy="5111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4" name="Shape 644"/>
          <p:cNvSpPr/>
          <p:nvPr/>
        </p:nvSpPr>
        <p:spPr>
          <a:xfrm>
            <a:off x="1648778" y="533400"/>
            <a:ext cx="10668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a执行</a:t>
            </a:r>
          </a:p>
        </p:txBody>
      </p:sp>
      <p:sp>
        <p:nvSpPr>
          <p:cNvPr id="645" name="Shape 645"/>
          <p:cNvSpPr/>
          <p:nvPr/>
        </p:nvSpPr>
        <p:spPr>
          <a:xfrm>
            <a:off x="1601113" y="4206473"/>
            <a:ext cx="375513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b定义，并被保存出来</a:t>
            </a:r>
          </a:p>
        </p:txBody>
      </p:sp>
      <p:sp>
        <p:nvSpPr>
          <p:cNvPr id="646" name="Shape 646"/>
          <p:cNvSpPr/>
          <p:nvPr/>
        </p:nvSpPr>
        <p:spPr>
          <a:xfrm flipV="1">
            <a:off x="5867643" y="729849"/>
            <a:ext cx="1734598" cy="151392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Shape 6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闭包的作用</a:t>
            </a:r>
          </a:p>
        </p:txBody>
      </p:sp>
      <p:sp>
        <p:nvSpPr>
          <p:cNvPr id="649" name="Shape 6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实现公有变量</a:t>
            </a:r>
          </a:p>
          <a:p>
            <a:pPr marL="862838" lvl="1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eg:函数累加器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可以做缓存</a:t>
            </a:r>
          </a:p>
          <a:p>
            <a:pPr marL="862838" lvl="1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eg:eater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可以实现封装，属性私有化。</a:t>
            </a:r>
          </a:p>
          <a:p>
            <a:pPr marL="862838" lvl="1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eg: Person();</a:t>
            </a:r>
          </a:p>
        </p:txBody>
      </p:sp>
    </p:spTree>
  </p:cSld>
  <p:clrMapOvr>
    <a:masterClrMapping/>
  </p:clrMapOvr>
  <p:transition spd="slow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Shape 6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立即执行函数</a:t>
            </a:r>
          </a:p>
        </p:txBody>
      </p:sp>
      <p:sp>
        <p:nvSpPr>
          <p:cNvPr id="652" name="Shape 6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定义：此类函数没有声明，在一次执行过后即释放。适合做初始化工作。</a:t>
            </a:r>
          </a:p>
        </p:txBody>
      </p:sp>
    </p:spTree>
  </p:cSld>
  <p:clrMapOvr>
    <a:masterClrMapping/>
  </p:clrMapOvr>
  <p:transition spd="slow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Shape 6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闭包的防范</a:t>
            </a:r>
          </a:p>
        </p:txBody>
      </p:sp>
      <p:sp>
        <p:nvSpPr>
          <p:cNvPr id="655" name="Shape 6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闭包会导致多个执行函数共用一个公有变量，如果不是特殊需要，应尽量防止这种情况发生。</a:t>
            </a:r>
          </a:p>
        </p:txBody>
      </p:sp>
    </p:spTree>
  </p:cSld>
  <p:clrMapOvr>
    <a:masterClrMapping/>
  </p:clrMapOvr>
  <p:transition spd="slow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Shape 6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js运行三部曲</a:t>
            </a:r>
          </a:p>
        </p:txBody>
      </p:sp>
      <p:sp>
        <p:nvSpPr>
          <p:cNvPr id="658" name="Shape 6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语法分析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预编译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解释执行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图片占位符 151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浏览器组成</a:t>
            </a:r>
          </a:p>
        </p:txBody>
      </p:sp>
      <p:sp>
        <p:nvSpPr>
          <p:cNvPr id="154" name="Shape 154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>
                <a:effectLst/>
              </a:defRPr>
            </a:pPr>
            <a:r>
              <a:t>1.shell部分</a:t>
            </a:r>
          </a:p>
          <a:p>
            <a:pPr>
              <a:buBlip>
                <a:blip r:embed="rId3"/>
              </a:buBlip>
              <a:defRPr>
                <a:effectLst/>
              </a:defRPr>
            </a:pPr>
            <a:r>
              <a:t>2.内核部分</a:t>
            </a:r>
          </a:p>
          <a:p>
            <a:pPr lvl="1">
              <a:buBlip>
                <a:blip r:embed="rId3"/>
              </a:buBlip>
              <a:defRPr>
                <a:effectLst/>
              </a:defRPr>
            </a:pPr>
            <a:r>
              <a:t>渲染引擎（语法规则和渲染）</a:t>
            </a:r>
          </a:p>
          <a:p>
            <a:pPr lvl="1">
              <a:buBlip>
                <a:blip r:embed="rId3"/>
              </a:buBlip>
              <a:defRPr>
                <a:effectLst/>
              </a:defRPr>
            </a:pPr>
            <a:r>
              <a:t>js引擎</a:t>
            </a:r>
          </a:p>
          <a:p>
            <a:pPr lvl="1">
              <a:buBlip>
                <a:blip r:embed="rId3"/>
              </a:buBlip>
              <a:defRPr>
                <a:effectLst/>
              </a:defRPr>
            </a:pPr>
            <a:r>
              <a:t>其他模块</a:t>
            </a:r>
          </a:p>
        </p:txBody>
      </p:sp>
    </p:spTree>
  </p:cSld>
  <p:clrMapOvr>
    <a:masterClrMapping/>
  </p:clrMapOvr>
  <p:transition spd="slow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Shape 6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预编译前奏</a:t>
            </a:r>
          </a:p>
        </p:txBody>
      </p:sp>
      <p:sp>
        <p:nvSpPr>
          <p:cNvPr id="661" name="Shape 6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780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1.imply global 暗示全局变量：即任何变量，如果变量未经声明就赋值，此变量就为全局对象所有。</a:t>
            </a:r>
          </a:p>
          <a:p>
            <a:pPr marL="895603" lvl="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eg: a = 123; </a:t>
            </a:r>
          </a:p>
          <a:p>
            <a:pPr marL="895603" lvl="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eg: var a = b = 123;</a:t>
            </a:r>
          </a:p>
          <a:p>
            <a:pPr marL="44780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2.一切声明的全局变量，全是window的属性。</a:t>
            </a:r>
          </a:p>
          <a:p>
            <a:pPr marL="895603" lvl="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eg:var a = 123; ===&gt; window.a = 123;</a:t>
            </a:r>
          </a:p>
        </p:txBody>
      </p:sp>
    </p:spTree>
  </p:cSld>
  <p:clrMapOvr>
    <a:masterClrMapping/>
  </p:clrMapOvr>
  <p:transition spd="slow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Shape 6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</a:t>
            </a:r>
          </a:p>
        </p:txBody>
      </p:sp>
      <p:sp>
        <p:nvSpPr>
          <p:cNvPr id="664" name="Shape 6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四部曲：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1.创建AO对象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2.找形参和变量声明，将变量和形参名作为AO属性名，值为undefined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3.将实参值和形参统一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4.在函数体里面找函数声明，值赋予函数体</a:t>
            </a:r>
          </a:p>
        </p:txBody>
      </p:sp>
    </p:spTree>
  </p:cSld>
  <p:clrMapOvr>
    <a:masterClrMapping/>
  </p:clrMapOvr>
  <p:transition spd="slow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9326" y="381000"/>
            <a:ext cx="12903201" cy="8991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1110" y="0"/>
            <a:ext cx="8942579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97000" y="546100"/>
            <a:ext cx="10210800" cy="8661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8200" y="304800"/>
            <a:ext cx="11328400" cy="914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Shape 6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</a:t>
            </a:r>
          </a:p>
        </p:txBody>
      </p:sp>
      <p:sp>
        <p:nvSpPr>
          <p:cNvPr id="675" name="Shape 6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1.用已学的知识点，描述一下你心目中的对象。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2.属性的增、删、改、查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3.对象的创建方法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字面量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构造函数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系统自带   new Object();Array();Number();Boolean();Date();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自定义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Object.create(原型)方法</a:t>
            </a:r>
          </a:p>
        </p:txBody>
      </p:sp>
    </p:spTree>
  </p:cSld>
  <p:clrMapOvr>
    <a:masterClrMapping/>
  </p:clrMapOvr>
  <p:transition spd="slow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构造函数内部原理</a:t>
            </a:r>
          </a:p>
        </p:txBody>
      </p:sp>
      <p:sp>
        <p:nvSpPr>
          <p:cNvPr id="678" name="Shape 6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1.在函数体最前面隐式的加上this = {}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2.执行 this.xxx = xxx;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3.隐式的返回this</a:t>
            </a:r>
          </a:p>
        </p:txBody>
      </p:sp>
    </p:spTree>
  </p:cSld>
  <p:clrMapOvr>
    <a:masterClrMapping/>
  </p:clrMapOvr>
  <p:transition spd="slow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Shape 6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包装类</a:t>
            </a:r>
          </a:p>
        </p:txBody>
      </p:sp>
      <p:sp>
        <p:nvSpPr>
          <p:cNvPr id="681" name="Shape 6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String();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Boolean();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Number();</a:t>
            </a:r>
          </a:p>
        </p:txBody>
      </p:sp>
    </p:spTree>
  </p:cSld>
  <p:clrMapOvr>
    <a:masterClrMapping/>
  </p:clrMapOvr>
  <p:transition spd="slow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Shape 6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原型</a:t>
            </a:r>
          </a:p>
        </p:txBody>
      </p:sp>
      <p:sp>
        <p:nvSpPr>
          <p:cNvPr id="684" name="Shape 6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1.定义：原型是function对象的一个属性，它定义了构造函数制造出的对象的公共祖先。通过该构造函数产生的对象，可以继承该原型的属性和方法。原型也是对象。</a:t>
            </a:r>
          </a:p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2.利用原型特点和概念，可以提取共有属性。</a:t>
            </a:r>
          </a:p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3.对象如何查看原型 — &gt; 隐式属性 __proto__</a:t>
            </a:r>
          </a:p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4.对象如何查看对象的构造函数 — &gt; constructor</a:t>
            </a: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图片占位符 155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js引擎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t>2001年发布ie6，首次实现对js引擎的优化。</a:t>
            </a:r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t>2008年Google发布最新浏览器Chrome，它是采用优化后的javascript引擎，引擎代号V8，因能把js代码直接转化为机械码来执行，进而以速度快而闻名。</a:t>
            </a:r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t>后Firefox也推出了具备强大功能的js引擎</a:t>
            </a:r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t>Firefox3.5   TraceMonkey（对频繁执行的代码做了路径优化）</a:t>
            </a:r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t>Firefox4.0   JeagerMonkey</a:t>
            </a:r>
          </a:p>
        </p:txBody>
      </p:sp>
    </p:spTree>
  </p:cSld>
  <p:clrMapOvr>
    <a:masterClrMapping/>
  </p:clrMapOvr>
  <p:transition spd="slow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Shape 6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原型链</a:t>
            </a:r>
          </a:p>
        </p:txBody>
      </p:sp>
      <p:sp>
        <p:nvSpPr>
          <p:cNvPr id="687" name="Shape 6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如何构成原型链?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原型链上属性的增删改查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绝大多数对象的最终都会继承自Object.prototype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Object.create(原型);</a:t>
            </a:r>
          </a:p>
        </p:txBody>
      </p:sp>
    </p:spTree>
  </p:cSld>
  <p:clrMapOvr>
    <a:masterClrMapping/>
  </p:clrMapOvr>
  <p:transition spd="slow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Shape 6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call/apply</a:t>
            </a:r>
          </a:p>
        </p:txBody>
      </p:sp>
      <p:sp>
        <p:nvSpPr>
          <p:cNvPr id="690" name="Shape 6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作用，改变this指向。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区别，后面传的参数形式不同。</a:t>
            </a:r>
          </a:p>
        </p:txBody>
      </p:sp>
    </p:spTree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Shape 6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继承发展史</a:t>
            </a:r>
          </a:p>
        </p:txBody>
      </p:sp>
      <p:sp>
        <p:nvSpPr>
          <p:cNvPr id="693" name="Shape 6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1.传统形式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过多的继承了没用的属性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2.借用构造函数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不能继承借用构造函数的原型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每次构造函数都要多走一个函数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3.共享原型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不能随便改动自己的原型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4.圣杯模式</a:t>
            </a:r>
          </a:p>
        </p:txBody>
      </p:sp>
    </p:spTree>
  </p:cSld>
  <p:clrMapOvr>
    <a:masterClrMapping/>
  </p:clrMapOvr>
  <p:transition spd="slow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Shape 6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命名空间</a:t>
            </a:r>
          </a:p>
        </p:txBody>
      </p:sp>
      <p:sp>
        <p:nvSpPr>
          <p:cNvPr id="696" name="Shape 69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管理变量，防止污染全局，适用于模块化开发</a:t>
            </a:r>
          </a:p>
        </p:txBody>
      </p:sp>
    </p:spTree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思考问题</a:t>
            </a:r>
          </a:p>
        </p:txBody>
      </p:sp>
      <p:sp>
        <p:nvSpPr>
          <p:cNvPr id="699" name="Shape 6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如何实现链式调用模式（模仿jquery）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obj.eat().smoke().drink().eat().sleep();</a:t>
            </a:r>
          </a:p>
        </p:txBody>
      </p:sp>
    </p:spTree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Shape 7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查看属性</a:t>
            </a:r>
          </a:p>
        </p:txBody>
      </p:sp>
      <p:sp>
        <p:nvSpPr>
          <p:cNvPr id="702" name="Shape 7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obj.prop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obj[“prop”]</a:t>
            </a:r>
          </a:p>
        </p:txBody>
      </p:sp>
    </p:spTree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对象的枚举</a:t>
            </a:r>
          </a:p>
        </p:txBody>
      </p:sp>
      <p:sp>
        <p:nvSpPr>
          <p:cNvPr id="705" name="Shape 7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1.hasOwnProperty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2.in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3.instanceof</a:t>
            </a:r>
          </a:p>
        </p:txBody>
      </p:sp>
    </p:spTree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this</a:t>
            </a:r>
          </a:p>
        </p:txBody>
      </p:sp>
      <p:sp>
        <p:nvSpPr>
          <p:cNvPr id="708" name="Shape 7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1.函数预编译过程 this —&gt; window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2.全局作用域里 this —&gt; window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3.call/apply 可以改变函数运行时this指向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4.obj.func();   func()里面的this指向obj)</a:t>
            </a:r>
          </a:p>
        </p:txBody>
      </p:sp>
    </p:spTree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arguments</a:t>
            </a:r>
          </a:p>
        </p:txBody>
      </p:sp>
      <p:sp>
        <p:nvSpPr>
          <p:cNvPr id="711" name="Shape 7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arguments.callee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func.caller</a:t>
            </a:r>
          </a:p>
        </p:txBody>
      </p:sp>
    </p:spTree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克隆</a:t>
            </a:r>
          </a:p>
        </p:txBody>
      </p:sp>
      <p:sp>
        <p:nvSpPr>
          <p:cNvPr id="714" name="Shape 7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浅层克隆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深层克隆 — &gt; 作业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js的逼格</a:t>
            </a:r>
          </a:p>
        </p:txBody>
      </p:sp>
      <p:sp>
        <p:nvSpPr>
          <p:cNvPr id="161" name="Shape 1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1490" indent="-491490" defTabSz="411479">
              <a:spcBef>
                <a:spcPts val="4500"/>
              </a:spcBef>
              <a:buBlip>
                <a:blip r:embed="rId2"/>
              </a:buBlip>
              <a:defRPr sz="3600">
                <a:effectLst/>
              </a:defRPr>
            </a:pPr>
            <a:r>
              <a:t>解释性语言   —   (不需要编译成文件）跨平台</a:t>
            </a:r>
          </a:p>
          <a:p>
            <a:pPr marL="491490" indent="-491490" defTabSz="411479">
              <a:spcBef>
                <a:spcPts val="4500"/>
              </a:spcBef>
              <a:buBlip>
                <a:blip r:embed="rId2"/>
              </a:buBlip>
              <a:defRPr sz="3600">
                <a:effectLst/>
              </a:defRPr>
            </a:pPr>
            <a:r>
              <a:t>单线程</a:t>
            </a:r>
          </a:p>
          <a:p>
            <a:pPr marL="491490" indent="-491490" defTabSz="411479">
              <a:spcBef>
                <a:spcPts val="4500"/>
              </a:spcBef>
              <a:buBlip>
                <a:blip r:embed="rId2"/>
              </a:buBlip>
              <a:defRPr sz="3600">
                <a:effectLst/>
              </a:defRPr>
            </a:pPr>
            <a:r>
              <a:t>ECMA标注 —  为了取得技术优势，</a:t>
            </a:r>
            <a:r>
              <a:rPr>
                <a:solidFill>
                  <a:srgbClr val="136EC2"/>
                </a:solidFill>
                <a:hlinkClick r:id="rId3"/>
              </a:rPr>
              <a:t>微软</a:t>
            </a:r>
            <a:r>
              <a:t>推出了</a:t>
            </a:r>
            <a:r>
              <a:rPr>
                <a:solidFill>
                  <a:srgbClr val="136EC2"/>
                </a:solidFill>
                <a:hlinkClick r:id="rId4"/>
              </a:rPr>
              <a:t>JScript</a:t>
            </a:r>
            <a:r>
              <a:t>，CEnvi推出ScriptEase，与JavaScript同样可在浏览器上运行。为了统一规格JavaScript兼容于ECMA标准，因此也称为</a:t>
            </a:r>
            <a:r>
              <a:rPr>
                <a:solidFill>
                  <a:srgbClr val="136EC2"/>
                </a:solidFill>
                <a:hlinkClick r:id="rId5"/>
              </a:rPr>
              <a:t>ECMAScript</a:t>
            </a:r>
            <a:r>
              <a:t>。</a:t>
            </a:r>
          </a:p>
        </p:txBody>
      </p:sp>
    </p:spTree>
  </p:cSld>
  <p:clrMapOvr>
    <a:masterClrMapping/>
  </p:clrMapOvr>
  <p:transition spd="slow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</a:t>
            </a:r>
          </a:p>
        </p:txBody>
      </p:sp>
      <p:sp>
        <p:nvSpPr>
          <p:cNvPr id="717" name="Shape 7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数组的定义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new Array(length/content);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字面量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数组的读和写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arr[num] //不可以溢出读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arr[num] = xxx;//可以溢出写</a:t>
            </a:r>
          </a:p>
        </p:txBody>
      </p:sp>
    </p:spTree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Shape 7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数组常用的方法</a:t>
            </a:r>
          </a:p>
        </p:txBody>
      </p:sp>
      <p:sp>
        <p:nvSpPr>
          <p:cNvPr id="720" name="Shape 7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改变原数组</a:t>
            </a:r>
          </a:p>
          <a:p>
            <a:pPr marL="1081277" lvl="1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reverse,sort,push,pop,shift,unshift,</a:t>
            </a:r>
          </a:p>
          <a:p>
            <a:pPr marL="1081277" lvl="1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splice</a:t>
            </a:r>
          </a:p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不改变原数组</a:t>
            </a:r>
          </a:p>
          <a:p>
            <a:pPr marL="1081277" lvl="1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concat,join—&gt;split,toString</a:t>
            </a:r>
          </a:p>
        </p:txBody>
      </p:sp>
    </p:spTree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类数组</a:t>
            </a:r>
          </a:p>
        </p:txBody>
      </p:sp>
      <p:sp>
        <p:nvSpPr>
          <p:cNvPr id="723" name="Shape 7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1.可以利用属性名模拟数组的特性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2.可以动态的增长length属性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3.如果强行让类数组调用push方法，则会根据length属性值的位置进行属性的扩充。</a:t>
            </a:r>
          </a:p>
        </p:txBody>
      </p:sp>
    </p:spTree>
  </p:cSld>
  <p:clrMapOvr>
    <a:masterClrMapping/>
  </p:clrMapOvr>
  <p:transition spd="slow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Shape 7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三目运算符</a:t>
            </a:r>
          </a:p>
        </p:txBody>
      </p:sp>
      <p:sp>
        <p:nvSpPr>
          <p:cNvPr id="726" name="Shape 7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形式：判断语句? 若为真，执行，并返回结果：若为假，执行，并返回结果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三目运算符其实就是简化版的if(){…}else{}语句</a:t>
            </a:r>
          </a:p>
        </p:txBody>
      </p:sp>
    </p:spTree>
  </p:cSld>
  <p:clrMapOvr>
    <a:masterClrMapping/>
  </p:clrMapOvr>
  <p:transition spd="slow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Shape 7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try…catch</a:t>
            </a:r>
          </a:p>
        </p:txBody>
      </p:sp>
      <p:sp>
        <p:nvSpPr>
          <p:cNvPr id="729" name="Shape 7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try{}catch(e) {}finally{}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Error.name的六种值对应的信息：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1. EvalError：eval()的使用与定义不一致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2. RangeError：数值越界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3. ReferenceError：非法或不能识别的引用数值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4. SyntaxError：发生语法解析错误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5. TypeError：操作数类型错误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6. URIError：URI处理函数使用不当</a:t>
            </a:r>
          </a:p>
        </p:txBody>
      </p:sp>
    </p:spTree>
  </p:cSld>
  <p:clrMapOvr>
    <a:masterClrMapping/>
  </p:clrMapOvr>
  <p:transition spd="slow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Shape 7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es5严格模式</a:t>
            </a:r>
          </a:p>
        </p:txBody>
      </p:sp>
      <p:sp>
        <p:nvSpPr>
          <p:cNvPr id="732" name="Shape 7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“use strict”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不再兼容es3的一些不规则语法。使用全新的es5规范。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两种用法：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全局严格模式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局部函数内严格模式（推荐）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就是一行字符串，不会对不兼容严格模式的浏览器产生影响。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不支持with,arguments.callee,func.caller,变量赋值前必须声明，局部this必须被赋值(Person.call(null/undefined) 赋值什么就是什么),拒绝重复属性和参数</a:t>
            </a:r>
          </a:p>
        </p:txBody>
      </p:sp>
    </p:spTree>
  </p:cSld>
  <p:clrMapOvr>
    <a:masterClrMapping/>
  </p:clrMapOvr>
  <p:transition spd="slow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Shape 7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</a:t>
            </a:r>
          </a:p>
        </p:txBody>
      </p:sp>
    </p:spTree>
  </p:cSld>
  <p:clrMapOvr>
    <a:masterClrMapping/>
  </p:clrMapOvr>
  <p:transition spd="slow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什么是DOM</a:t>
            </a:r>
          </a:p>
        </p:txBody>
      </p:sp>
      <p:sp>
        <p:nvSpPr>
          <p:cNvPr id="737" name="Shape 7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1.DOM — &gt; Document Object Model</a:t>
            </a:r>
          </a:p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2.DOM定义了表示和修改文档所需的对象、这些对象的行为和属性以及这些对象之间的关系。DOM对象即为宿主对象，由浏览器厂商定义，用来操作html和css功能的一类对象的集合。也有人称DOM是对HTML以及XML的标准编程接口。</a:t>
            </a:r>
          </a:p>
        </p:txBody>
      </p:sp>
    </p:spTree>
  </p:cSld>
  <p:clrMapOvr>
    <a:masterClrMapping/>
  </p:clrMapOvr>
  <p:transition spd="slow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0" name="Shape 74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18440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1.对节点的增删改查</a:t>
            </a:r>
          </a:p>
          <a:p>
            <a:pPr marL="436880" lvl="1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查</a:t>
            </a:r>
          </a:p>
          <a:p>
            <a:pPr marL="655320" lvl="2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查看元素节点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document代表整个文档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document.getElementById() //元素id 在Ie8以下的浏览器，不区分id大小写，而且也返回匹配name属性的元素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.getElementsByTagName() // 标签名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getElementByName(); //，需注意，只有部分标签name可生效（表单，表单元素，img，iframe）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.getElementsByClassName() // 类名 -&gt; ie8和ie8以下的ie版本中没有，可以多个class一起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.querySelector() // css选择器   在ie7和ie7以下的版本中没有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.querySelectorAll() // css选择器 在ie7和ie7以下的版本中没有</a:t>
            </a:r>
          </a:p>
        </p:txBody>
      </p:sp>
    </p:spTree>
  </p:cSld>
  <p:clrMapOvr>
    <a:masterClrMapping/>
  </p:clrMapOvr>
  <p:transition spd="slow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Shape 7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3" name="Shape 743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311277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节点的类型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元素节点   —— 1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属性节点   —— 2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文本节点   —— 3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注释节点   —— 8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document  —— 9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DocumentFragment  ——  11 </a:t>
            </a:r>
          </a:p>
          <a:p>
            <a:pPr marL="311277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获取节点类型   nodeType 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js执行队列</a:t>
            </a:r>
          </a:p>
        </p:txBody>
      </p:sp>
      <p:sp>
        <p:nvSpPr>
          <p:cNvPr id="164" name="Shape 164"/>
          <p:cNvSpPr/>
          <p:nvPr/>
        </p:nvSpPr>
        <p:spPr>
          <a:xfrm>
            <a:off x="1966969" y="2785629"/>
            <a:ext cx="2273428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1966969" y="3103129"/>
            <a:ext cx="2273428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js执行主线程</a:t>
            </a:r>
          </a:p>
        </p:txBody>
      </p:sp>
      <p:sp>
        <p:nvSpPr>
          <p:cNvPr id="166" name="Shape 166"/>
          <p:cNvSpPr/>
          <p:nvPr/>
        </p:nvSpPr>
        <p:spPr>
          <a:xfrm>
            <a:off x="1966353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10579456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5385255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8848056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7116655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3653854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1919255" y="5288839"/>
            <a:ext cx="1364196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3" name="Shape 173"/>
          <p:cNvSpPr/>
          <p:nvPr/>
        </p:nvSpPr>
        <p:spPr>
          <a:xfrm>
            <a:off x="3606756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task2,2ms</a:t>
            </a:r>
          </a:p>
        </p:txBody>
      </p:sp>
      <p:sp>
        <p:nvSpPr>
          <p:cNvPr id="174" name="Shape 174"/>
          <p:cNvSpPr/>
          <p:nvPr/>
        </p:nvSpPr>
        <p:spPr>
          <a:xfrm>
            <a:off x="5334706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5" name="Shape 175"/>
          <p:cNvSpPr/>
          <p:nvPr/>
        </p:nvSpPr>
        <p:spPr>
          <a:xfrm>
            <a:off x="7069557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6" name="Shape 176"/>
          <p:cNvSpPr/>
          <p:nvPr/>
        </p:nvSpPr>
        <p:spPr>
          <a:xfrm>
            <a:off x="8800958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7" name="Shape 177"/>
          <p:cNvSpPr/>
          <p:nvPr/>
        </p:nvSpPr>
        <p:spPr>
          <a:xfrm>
            <a:off x="10532358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8" name="Shape 178"/>
          <p:cNvSpPr/>
          <p:nvPr/>
        </p:nvSpPr>
        <p:spPr>
          <a:xfrm flipV="1">
            <a:off x="2730453" y="4200151"/>
            <a:ext cx="1" cy="59015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9" name="Shape 179"/>
          <p:cNvSpPr/>
          <p:nvPr/>
        </p:nvSpPr>
        <p:spPr>
          <a:xfrm flipH="1">
            <a:off x="3296165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0" name="Shape 180"/>
          <p:cNvSpPr/>
          <p:nvPr/>
        </p:nvSpPr>
        <p:spPr>
          <a:xfrm flipH="1">
            <a:off x="4980342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1" name="Shape 181"/>
          <p:cNvSpPr/>
          <p:nvPr/>
        </p:nvSpPr>
        <p:spPr>
          <a:xfrm flipH="1">
            <a:off x="8490241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2" name="Shape 182"/>
          <p:cNvSpPr/>
          <p:nvPr/>
        </p:nvSpPr>
        <p:spPr>
          <a:xfrm flipH="1">
            <a:off x="671346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3" name="Shape 183"/>
          <p:cNvSpPr/>
          <p:nvPr/>
        </p:nvSpPr>
        <p:spPr>
          <a:xfrm flipH="1">
            <a:off x="1019981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Shape 7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6" name="Shape 746"/>
          <p:cNvSpPr>
            <a:spLocks noGrp="1"/>
          </p:cNvSpPr>
          <p:nvPr>
            <p:ph type="body" idx="4294967295"/>
          </p:nvPr>
        </p:nvSpPr>
        <p:spPr>
          <a:xfrm>
            <a:off x="1955800" y="2169384"/>
            <a:ext cx="9753600" cy="7309253"/>
          </a:xfrm>
          <a:prstGeom prst="rect">
            <a:avLst/>
          </a:prstGeom>
        </p:spPr>
        <p:txBody>
          <a:bodyPr anchor="ctr"/>
          <a:lstStyle/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遍历节点树：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 parentNode -&gt; 父节点  (最顶端的parentNode为#document);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 childNodes -&gt; 子节点们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 firstChild -&gt; 第一个子节点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 lastChild -&gt; 最后一个子节点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 nextSibling-&gt;后一个兄弟元素 previousSibling-&gt;前一个兄弟元素</a:t>
            </a:r>
          </a:p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基于元素节点树的遍历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parentElement -&gt; 返回当前元素的父元素节点 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children -&gt; 只返回当前元素的元素子节点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node.childElementCount  === node.children.length当前元素节点的子元素节点个数(IE不兼容)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firstElementChild -&gt; 返回的是第一个元素节点(IE不兼容)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lastElementChild -&gt; 返回的是最后一个元素节点(IE不兼容)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nextElementSibling / previousElementSibling -&gt;返回后一个/前一个兄弟元素节点（IE不兼容)</a:t>
            </a:r>
          </a:p>
        </p:txBody>
      </p:sp>
    </p:spTree>
  </p:cSld>
  <p:clrMapOvr>
    <a:masterClrMapping/>
  </p:clrMapOvr>
  <p:transition spd="slow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Shape 7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9" name="Shape 749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245745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节点的四个属性</a:t>
            </a:r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nodeName</a:t>
            </a:r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元素的标签名，以大写形式表示,只读</a:t>
            </a:r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nodeValue</a:t>
            </a:r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Text节点或Comment节点的文本内容,可读写</a:t>
            </a:r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nodeType</a:t>
            </a:r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该节点的类型，只读</a:t>
            </a:r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attributes</a:t>
            </a:r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Element 节点的属性集合</a:t>
            </a:r>
          </a:p>
          <a:p>
            <a:pPr marL="245745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节点的一个方法  Node.hasChildNodes();</a:t>
            </a:r>
          </a:p>
        </p:txBody>
      </p:sp>
    </p:spTree>
  </p:cSld>
  <p:clrMapOvr>
    <a:masterClrMapping/>
  </p:clrMapOvr>
  <p:transition spd="slow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Shape 751"/>
          <p:cNvSpPr>
            <a:spLocks noGrp="1"/>
          </p:cNvSpPr>
          <p:nvPr>
            <p:ph type="title"/>
          </p:nvPr>
        </p:nvSpPr>
        <p:spPr>
          <a:xfrm>
            <a:off x="2119583" y="189841"/>
            <a:ext cx="9575801" cy="2590801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DOM树</a:t>
            </a:r>
          </a:p>
        </p:txBody>
      </p:sp>
      <p:sp>
        <p:nvSpPr>
          <p:cNvPr id="752" name="Shape 752"/>
          <p:cNvSpPr/>
          <p:nvPr/>
        </p:nvSpPr>
        <p:spPr>
          <a:xfrm>
            <a:off x="233572" y="4368800"/>
            <a:ext cx="1539212" cy="98826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3" name="Shape 753"/>
          <p:cNvSpPr/>
          <p:nvPr/>
        </p:nvSpPr>
        <p:spPr>
          <a:xfrm>
            <a:off x="490733" y="4581941"/>
            <a:ext cx="10248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Node</a:t>
            </a:r>
          </a:p>
        </p:txBody>
      </p:sp>
      <p:sp>
        <p:nvSpPr>
          <p:cNvPr id="754" name="Shape 754"/>
          <p:cNvSpPr/>
          <p:nvPr/>
        </p:nvSpPr>
        <p:spPr>
          <a:xfrm>
            <a:off x="2295068" y="2436498"/>
            <a:ext cx="2139597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5" name="Shape 755"/>
          <p:cNvSpPr/>
          <p:nvPr/>
        </p:nvSpPr>
        <p:spPr>
          <a:xfrm>
            <a:off x="2439607" y="2520129"/>
            <a:ext cx="1850518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Document</a:t>
            </a:r>
          </a:p>
        </p:txBody>
      </p:sp>
      <p:sp>
        <p:nvSpPr>
          <p:cNvPr id="756" name="Shape 756"/>
          <p:cNvSpPr/>
          <p:nvPr/>
        </p:nvSpPr>
        <p:spPr>
          <a:xfrm>
            <a:off x="2295068" y="3724195"/>
            <a:ext cx="2489054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7" name="Shape 757"/>
          <p:cNvSpPr/>
          <p:nvPr/>
        </p:nvSpPr>
        <p:spPr>
          <a:xfrm>
            <a:off x="2299249" y="3807826"/>
            <a:ext cx="248069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CharacterData</a:t>
            </a:r>
          </a:p>
        </p:txBody>
      </p:sp>
      <p:sp>
        <p:nvSpPr>
          <p:cNvPr id="758" name="Shape 758"/>
          <p:cNvSpPr/>
          <p:nvPr/>
        </p:nvSpPr>
        <p:spPr>
          <a:xfrm>
            <a:off x="2295068" y="5095523"/>
            <a:ext cx="2139597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9" name="Shape 759"/>
          <p:cNvSpPr/>
          <p:nvPr/>
        </p:nvSpPr>
        <p:spPr>
          <a:xfrm>
            <a:off x="2651443" y="5179153"/>
            <a:ext cx="1426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Element</a:t>
            </a:r>
          </a:p>
        </p:txBody>
      </p:sp>
      <p:sp>
        <p:nvSpPr>
          <p:cNvPr id="760" name="Shape 760"/>
          <p:cNvSpPr/>
          <p:nvPr/>
        </p:nvSpPr>
        <p:spPr>
          <a:xfrm>
            <a:off x="2394912" y="6292122"/>
            <a:ext cx="1629209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1" name="Shape 761"/>
          <p:cNvSpPr/>
          <p:nvPr/>
        </p:nvSpPr>
        <p:spPr>
          <a:xfrm>
            <a:off x="2855948" y="6375753"/>
            <a:ext cx="707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Attr</a:t>
            </a:r>
          </a:p>
        </p:txBody>
      </p:sp>
      <p:sp>
        <p:nvSpPr>
          <p:cNvPr id="762" name="Shape 762"/>
          <p:cNvSpPr/>
          <p:nvPr/>
        </p:nvSpPr>
        <p:spPr>
          <a:xfrm>
            <a:off x="5336852" y="2436498"/>
            <a:ext cx="3128442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3" name="Shape 763"/>
          <p:cNvSpPr/>
          <p:nvPr/>
        </p:nvSpPr>
        <p:spPr>
          <a:xfrm>
            <a:off x="5457082" y="2520129"/>
            <a:ext cx="288798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HTMLDocument</a:t>
            </a:r>
          </a:p>
        </p:txBody>
      </p:sp>
      <p:sp>
        <p:nvSpPr>
          <p:cNvPr id="764" name="Shape 764"/>
          <p:cNvSpPr/>
          <p:nvPr/>
        </p:nvSpPr>
        <p:spPr>
          <a:xfrm>
            <a:off x="5461658" y="3388759"/>
            <a:ext cx="1629208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5" name="Shape 765"/>
          <p:cNvSpPr/>
          <p:nvPr/>
        </p:nvSpPr>
        <p:spPr>
          <a:xfrm>
            <a:off x="5888784" y="3427494"/>
            <a:ext cx="77495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Text</a:t>
            </a:r>
          </a:p>
        </p:txBody>
      </p:sp>
      <p:sp>
        <p:nvSpPr>
          <p:cNvPr id="766" name="Shape 766"/>
          <p:cNvSpPr/>
          <p:nvPr/>
        </p:nvSpPr>
        <p:spPr>
          <a:xfrm>
            <a:off x="5445293" y="4251229"/>
            <a:ext cx="1850518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7" name="Shape 767"/>
          <p:cNvSpPr/>
          <p:nvPr/>
        </p:nvSpPr>
        <p:spPr>
          <a:xfrm>
            <a:off x="5508919" y="4289964"/>
            <a:ext cx="172326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Comment</a:t>
            </a:r>
          </a:p>
        </p:txBody>
      </p:sp>
      <p:sp>
        <p:nvSpPr>
          <p:cNvPr id="768" name="Shape 768"/>
          <p:cNvSpPr/>
          <p:nvPr/>
        </p:nvSpPr>
        <p:spPr>
          <a:xfrm>
            <a:off x="5189197" y="5095523"/>
            <a:ext cx="2464309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9" name="Shape 769"/>
          <p:cNvSpPr/>
          <p:nvPr/>
        </p:nvSpPr>
        <p:spPr>
          <a:xfrm>
            <a:off x="5189197" y="5179153"/>
            <a:ext cx="24643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HTMLElement</a:t>
            </a:r>
          </a:p>
        </p:txBody>
      </p:sp>
      <p:sp>
        <p:nvSpPr>
          <p:cNvPr id="770" name="Shape 770"/>
          <p:cNvSpPr/>
          <p:nvPr/>
        </p:nvSpPr>
        <p:spPr>
          <a:xfrm flipV="1">
            <a:off x="2033925" y="2860993"/>
            <a:ext cx="1" cy="374660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1" name="Shape 771"/>
          <p:cNvSpPr/>
          <p:nvPr/>
        </p:nvSpPr>
        <p:spPr>
          <a:xfrm>
            <a:off x="2055712" y="287824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2" name="Shape 772"/>
          <p:cNvSpPr/>
          <p:nvPr/>
        </p:nvSpPr>
        <p:spPr>
          <a:xfrm>
            <a:off x="2055712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3" name="Shape 773"/>
          <p:cNvSpPr/>
          <p:nvPr/>
        </p:nvSpPr>
        <p:spPr>
          <a:xfrm>
            <a:off x="2055712" y="5460142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4" name="Shape 774"/>
          <p:cNvSpPr/>
          <p:nvPr/>
        </p:nvSpPr>
        <p:spPr>
          <a:xfrm>
            <a:off x="2055712" y="6563181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5" name="Shape 775"/>
          <p:cNvSpPr/>
          <p:nvPr/>
        </p:nvSpPr>
        <p:spPr>
          <a:xfrm>
            <a:off x="1708449" y="4876800"/>
            <a:ext cx="34940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6" name="Shape 776"/>
          <p:cNvSpPr/>
          <p:nvPr/>
        </p:nvSpPr>
        <p:spPr>
          <a:xfrm>
            <a:off x="4454403" y="2878244"/>
            <a:ext cx="863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7" name="Shape 777"/>
          <p:cNvSpPr/>
          <p:nvPr/>
        </p:nvSpPr>
        <p:spPr>
          <a:xfrm>
            <a:off x="4459039" y="5447129"/>
            <a:ext cx="70889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8" name="Shape 778"/>
          <p:cNvSpPr/>
          <p:nvPr/>
        </p:nvSpPr>
        <p:spPr>
          <a:xfrm>
            <a:off x="5103176" y="3708483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9" name="Shape 779"/>
          <p:cNvSpPr/>
          <p:nvPr/>
        </p:nvSpPr>
        <p:spPr>
          <a:xfrm>
            <a:off x="5103176" y="4561865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0" name="Shape 780"/>
          <p:cNvSpPr/>
          <p:nvPr/>
        </p:nvSpPr>
        <p:spPr>
          <a:xfrm flipV="1">
            <a:off x="5122889" y="3720054"/>
            <a:ext cx="1" cy="86527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1" name="Shape 781"/>
          <p:cNvSpPr/>
          <p:nvPr/>
        </p:nvSpPr>
        <p:spPr>
          <a:xfrm>
            <a:off x="4792916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2" name="Shape 782"/>
          <p:cNvSpPr/>
          <p:nvPr/>
        </p:nvSpPr>
        <p:spPr>
          <a:xfrm>
            <a:off x="7674765" y="5460142"/>
            <a:ext cx="102489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3" name="Shape 783"/>
          <p:cNvSpPr/>
          <p:nvPr/>
        </p:nvSpPr>
        <p:spPr>
          <a:xfrm flipV="1">
            <a:off x="8733614" y="1918542"/>
            <a:ext cx="1" cy="705717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4" name="Shape 784"/>
          <p:cNvSpPr/>
          <p:nvPr/>
        </p:nvSpPr>
        <p:spPr>
          <a:xfrm>
            <a:off x="8737941" y="19423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5" name="Shape 785"/>
          <p:cNvSpPr/>
          <p:nvPr/>
        </p:nvSpPr>
        <p:spPr>
          <a:xfrm>
            <a:off x="8722985" y="28782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6" name="Shape 786"/>
          <p:cNvSpPr/>
          <p:nvPr/>
        </p:nvSpPr>
        <p:spPr>
          <a:xfrm>
            <a:off x="8737941" y="3708483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7" name="Shape 787"/>
          <p:cNvSpPr/>
          <p:nvPr/>
        </p:nvSpPr>
        <p:spPr>
          <a:xfrm>
            <a:off x="8745289" y="4530361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8" name="Shape 788"/>
          <p:cNvSpPr/>
          <p:nvPr/>
        </p:nvSpPr>
        <p:spPr>
          <a:xfrm>
            <a:off x="8745469" y="5360600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9" name="Shape 789"/>
          <p:cNvSpPr/>
          <p:nvPr/>
        </p:nvSpPr>
        <p:spPr>
          <a:xfrm>
            <a:off x="8747724" y="6190839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0" name="Shape 790"/>
          <p:cNvSpPr/>
          <p:nvPr/>
        </p:nvSpPr>
        <p:spPr>
          <a:xfrm>
            <a:off x="8742373" y="6949216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1" name="Shape 791"/>
          <p:cNvSpPr/>
          <p:nvPr/>
        </p:nvSpPr>
        <p:spPr>
          <a:xfrm>
            <a:off x="9345323" y="1628525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2" name="Shape 792"/>
          <p:cNvSpPr/>
          <p:nvPr/>
        </p:nvSpPr>
        <p:spPr>
          <a:xfrm>
            <a:off x="9610676" y="1723299"/>
            <a:ext cx="2597735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HTMLHeadElement</a:t>
            </a:r>
          </a:p>
        </p:txBody>
      </p:sp>
      <p:sp>
        <p:nvSpPr>
          <p:cNvPr id="793" name="Shape 793"/>
          <p:cNvSpPr/>
          <p:nvPr/>
        </p:nvSpPr>
        <p:spPr>
          <a:xfrm>
            <a:off x="9345323" y="2503368"/>
            <a:ext cx="3128442" cy="63945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4" name="Shape 794"/>
          <p:cNvSpPr/>
          <p:nvPr/>
        </p:nvSpPr>
        <p:spPr>
          <a:xfrm>
            <a:off x="9630393" y="2598143"/>
            <a:ext cx="2558301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HTMLBodyElement</a:t>
            </a:r>
          </a:p>
        </p:txBody>
      </p:sp>
      <p:sp>
        <p:nvSpPr>
          <p:cNvPr id="795" name="Shape 795"/>
          <p:cNvSpPr/>
          <p:nvPr/>
        </p:nvSpPr>
        <p:spPr>
          <a:xfrm>
            <a:off x="9345323" y="3388759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6" name="Shape 796"/>
          <p:cNvSpPr/>
          <p:nvPr/>
        </p:nvSpPr>
        <p:spPr>
          <a:xfrm>
            <a:off x="9699766" y="3483533"/>
            <a:ext cx="2419555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HTMLTitleElement</a:t>
            </a:r>
          </a:p>
        </p:txBody>
      </p:sp>
      <p:sp>
        <p:nvSpPr>
          <p:cNvPr id="797" name="Shape 797"/>
          <p:cNvSpPr/>
          <p:nvPr/>
        </p:nvSpPr>
        <p:spPr>
          <a:xfrm>
            <a:off x="9345323" y="4242141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8" name="Shape 798"/>
          <p:cNvSpPr/>
          <p:nvPr/>
        </p:nvSpPr>
        <p:spPr>
          <a:xfrm>
            <a:off x="9335518" y="4336915"/>
            <a:ext cx="3148051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HTMLParagraphElement</a:t>
            </a:r>
          </a:p>
        </p:txBody>
      </p:sp>
      <p:sp>
        <p:nvSpPr>
          <p:cNvPr id="799" name="Shape 799"/>
          <p:cNvSpPr/>
          <p:nvPr/>
        </p:nvSpPr>
        <p:spPr>
          <a:xfrm>
            <a:off x="9345323" y="5127405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0" name="Shape 800"/>
          <p:cNvSpPr/>
          <p:nvPr/>
        </p:nvSpPr>
        <p:spPr>
          <a:xfrm>
            <a:off x="9626741" y="5222180"/>
            <a:ext cx="2565605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HTMLInputElement</a:t>
            </a:r>
          </a:p>
        </p:txBody>
      </p:sp>
      <p:sp>
        <p:nvSpPr>
          <p:cNvPr id="801" name="Shape 801"/>
          <p:cNvSpPr/>
          <p:nvPr/>
        </p:nvSpPr>
        <p:spPr>
          <a:xfrm>
            <a:off x="9345323" y="5871115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2" name="Shape 802"/>
          <p:cNvSpPr/>
          <p:nvPr/>
        </p:nvSpPr>
        <p:spPr>
          <a:xfrm>
            <a:off x="9630539" y="5965889"/>
            <a:ext cx="2558009" cy="44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HTMLTableElement</a:t>
            </a:r>
          </a:p>
        </p:txBody>
      </p:sp>
      <p:sp>
        <p:nvSpPr>
          <p:cNvPr id="803" name="Shape 803"/>
          <p:cNvSpPr/>
          <p:nvPr/>
        </p:nvSpPr>
        <p:spPr>
          <a:xfrm>
            <a:off x="9345323" y="6709599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4" name="Shape 804"/>
          <p:cNvSpPr/>
          <p:nvPr/>
        </p:nvSpPr>
        <p:spPr>
          <a:xfrm>
            <a:off x="10479089" y="6804374"/>
            <a:ext cx="860909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…etc.</a:t>
            </a:r>
          </a:p>
        </p:txBody>
      </p:sp>
      <p:sp>
        <p:nvSpPr>
          <p:cNvPr id="805" name="Shape 805"/>
          <p:cNvSpPr/>
          <p:nvPr/>
        </p:nvSpPr>
        <p:spPr>
          <a:xfrm>
            <a:off x="2545716" y="1877064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注：文档</a:t>
            </a:r>
          </a:p>
        </p:txBody>
      </p:sp>
      <p:sp>
        <p:nvSpPr>
          <p:cNvPr id="806" name="Shape 806"/>
          <p:cNvSpPr/>
          <p:nvPr/>
        </p:nvSpPr>
        <p:spPr>
          <a:xfrm>
            <a:off x="2132604" y="4574994"/>
            <a:ext cx="3162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注：文档中的元素</a:t>
            </a:r>
          </a:p>
        </p:txBody>
      </p:sp>
    </p:spTree>
  </p:cSld>
  <p:clrMapOvr>
    <a:masterClrMapping/>
  </p:clrMapOvr>
  <p:transition spd="slow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Shape 8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09" name="Shape 80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1.getElementById方法定义在Document.prototype上，即Element节点上不能使用。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2.getElementsByName方法定义在HTMLDocument.prototype上，即非html中的document以外不能使用(xml document,Element)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3.getElementsByTagName方法定义在Document.prototype 和 Element.prototype上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4.HTMLDocument.prototype定义了一些常用的属性，body,head,分别指代HTML文档中的&lt;body&gt;&lt;head&gt;标签。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5.Document.prototype上定义了documentElement属性，指代文档的根元素，在HTML文档中，他总是指代&lt;html&gt;元素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6.getElementsByClassName、querySelectorAll、querySelector在Document,Element类中均有定义</a:t>
            </a:r>
          </a:p>
        </p:txBody>
      </p:sp>
    </p:spTree>
  </p:cSld>
  <p:clrMapOvr>
    <a:masterClrMapping/>
  </p:clrMapOvr>
  <p:transition spd="slow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Shape 8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12" name="Shape 8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1.遍历元素节点树，要求不能用children属性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2.封装函数，返回元素e的第n层祖先元素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3.封装函数，返回元素e的第n个兄弟节点，n为正，返回后面的兄弟节点，n为负，返回前面的，n为0，返回自己。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4.编辑函数，封装children功能，解决以前部分浏览器的兼容性问题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5.自己封装hasChildren()方法，不可用children属性</a:t>
            </a:r>
          </a:p>
        </p:txBody>
      </p:sp>
    </p:spTree>
  </p:cSld>
  <p:clrMapOvr>
    <a:masterClrMapping/>
  </p:clrMapOvr>
  <p:transition spd="slow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Shape 8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5" name="Shape 815"/>
          <p:cNvSpPr>
            <a:spLocks noGrp="1"/>
          </p:cNvSpPr>
          <p:nvPr>
            <p:ph type="body" idx="1"/>
          </p:nvPr>
        </p:nvSpPr>
        <p:spPr>
          <a:xfrm>
            <a:off x="1968500" y="2219258"/>
            <a:ext cx="9753600" cy="7193222"/>
          </a:xfrm>
          <a:prstGeom prst="rect">
            <a:avLst/>
          </a:prstGeom>
        </p:spPr>
        <p:txBody>
          <a:bodyPr/>
          <a:lstStyle/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增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document.createElement();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document.createTextNode();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document.createComment();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document.createDocumentFragment();</a:t>
            </a:r>
          </a:p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插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PARENTNODE.appendChild();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PARENTNODE.insertBefore(a, b):</a:t>
            </a:r>
          </a:p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删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parent.removeChild();</a:t>
            </a:r>
          </a:p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替换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parent.replaceChild(new, origin);</a:t>
            </a:r>
          </a:p>
        </p:txBody>
      </p:sp>
    </p:spTree>
  </p:cSld>
  <p:clrMapOvr>
    <a:masterClrMapping/>
  </p:clrMapOvr>
  <p:transition spd="slow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Shape 8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8" name="Shape 81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9575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Element节点的一些属性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innerHTML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innerText(火狐不兼容) / textContent(老版本IE不好使)</a:t>
            </a:r>
          </a:p>
          <a:p>
            <a:pPr marL="409575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Element节点的一些方法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ele.setAttribute()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ele.getAttribute();</a:t>
            </a:r>
          </a:p>
        </p:txBody>
      </p:sp>
    </p:spTree>
  </p:cSld>
  <p:clrMapOvr>
    <a:masterClrMapping/>
  </p:clrMapOvr>
  <p:transition spd="slow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21" name="Shape 8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请编写一段JavaScript脚本生成下面这段DOM结构。要求：使用标准的DOM方法或属性。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&lt;div class="example"&gt;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	&lt;p class="slogan"&gt;姬成，你最帅!&lt;/p&gt;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&lt;/div&gt;</a:t>
            </a:r>
          </a:p>
          <a:p>
            <a:pPr marL="382270" indent="-382270">
              <a:spcBef>
                <a:spcPts val="0"/>
              </a:spcBef>
              <a:buBlip>
                <a:blip r:embed="rId2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382270" indent="-382270">
              <a:spcBef>
                <a:spcPts val="0"/>
              </a:spcBef>
              <a:buBlip>
                <a:blip r:embed="rId2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提示 dom.className 可以读写class</a:t>
            </a:r>
          </a:p>
        </p:txBody>
      </p:sp>
    </p:spTree>
  </p:cSld>
  <p:clrMapOvr>
    <a:masterClrMapping/>
  </p:clrMapOvr>
  <p:transition spd="slow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Shape 8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课后作业</a:t>
            </a:r>
          </a:p>
        </p:txBody>
      </p:sp>
      <p:sp>
        <p:nvSpPr>
          <p:cNvPr id="824" name="Shape 82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1.封装函数insertAfter()；功能类似insertBefore();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提示:可忽略老版本浏览器，直接在Element.prototype上编程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2.封装remove(); 使得child.remove()直接可以销毁自身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3.将目标节点内部的节点顺序逆序。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eg:&lt;div&gt; &lt;a&gt;&lt;/a&gt; &lt;em&gt;&lt;/em&gt;&lt;/div&gt; 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&lt;div&gt;&lt;em&gt;&lt;/em&gt;&lt;a&gt;&lt;/a&gt;&lt;/div&gt;</a:t>
            </a:r>
          </a:p>
        </p:txBody>
      </p:sp>
    </p:spTree>
  </p:cSld>
  <p:clrMapOvr>
    <a:masterClrMapping/>
  </p:clrMapOvr>
  <p:transition spd="slow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Shape 8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日期对象 Date()</a:t>
            </a:r>
          </a:p>
        </p:txBody>
      </p:sp>
      <p:sp>
        <p:nvSpPr>
          <p:cNvPr id="827" name="Shape 82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封装函数，打印当前是何年何月何日何时，几分几秒。</a:t>
            </a: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6" name="Shape 18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js三大部分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ECMAScript、DOM、BOM</a:t>
            </a:r>
          </a:p>
        </p:txBody>
      </p:sp>
    </p:spTree>
  </p:cSld>
  <p:clrMapOvr>
    <a:masterClrMapping/>
  </p:clrMapOvr>
  <p:transition spd="slow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Shape 8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js定时器</a:t>
            </a:r>
          </a:p>
        </p:txBody>
      </p:sp>
      <p:sp>
        <p:nvSpPr>
          <p:cNvPr id="830" name="Shape 83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setInterval();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setTimeout();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clearInterval();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clearTimeout();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全局对象window上的方法，内部函数this指向window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注意 ：setInterval(“func()”,1000);</a:t>
            </a:r>
          </a:p>
        </p:txBody>
      </p:sp>
    </p:spTree>
  </p:cSld>
  <p:clrMapOvr>
    <a:masterClrMapping/>
  </p:clrMapOvr>
  <p:transition spd="slow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Shape 8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练习题</a:t>
            </a:r>
          </a:p>
        </p:txBody>
      </p:sp>
      <p:sp>
        <p:nvSpPr>
          <p:cNvPr id="833" name="Shape 8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1.计时器，到一分钟停止</a:t>
            </a:r>
          </a:p>
        </p:txBody>
      </p:sp>
    </p:spTree>
  </p:cSld>
  <p:clrMapOvr>
    <a:masterClrMapping/>
  </p:clrMapOvr>
  <p:transition spd="slow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Shape 8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36" name="Shape 8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查看滚动条的滚动距离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window.pageXOffset/pageYOffset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IE8及IE8以下不兼容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document.body/documentElement.scrollLeft/scrollTop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兼容性比较混乱，用时取两个值相加，因为不可能存在两个同时有值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封装兼容性方法，g求滚动轮滚动距离getScrollOffset()</a:t>
            </a:r>
          </a:p>
        </p:txBody>
      </p:sp>
    </p:spTree>
  </p:cSld>
  <p:clrMapOvr>
    <a:masterClrMapping/>
  </p:clrMapOvr>
  <p:transition spd="slow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Shape 8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39" name="Shape 8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查看视口的尺寸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window.innerWidth/innerHeight</a:t>
            </a:r>
          </a:p>
          <a:p>
            <a:pPr marL="933830" lvl="2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IE8及IE8以下不兼容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document.documentElement.clientWidth/clientHeight</a:t>
            </a:r>
          </a:p>
          <a:p>
            <a:pPr marL="933830" lvl="2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标准模式下，任意浏览器都兼容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document.body.clientWidth/clientHeight</a:t>
            </a:r>
          </a:p>
          <a:p>
            <a:pPr marL="933830" lvl="2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适用于怪异模式下的浏览器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封装兼容性方法，返回浏览器视口尺寸getViewportOffset()</a:t>
            </a:r>
          </a:p>
        </p:txBody>
      </p:sp>
    </p:spTree>
  </p:cSld>
  <p:clrMapOvr>
    <a:masterClrMapping/>
  </p:clrMapOvr>
  <p:transition spd="slow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Shape 8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2" name="Shape 8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9503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查看元素的几何尺寸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domEle.getBoundingClientRect();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兼容性很好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该方法返回一个对象，对象里面有left,top,right,bottom等属性。left和top代表该元素左上角的X和Y坐标，right和bottom代表元素右下角的X和Y坐标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height和width属性老版本IE并未实现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返回的结果并不是“实时的”</a:t>
            </a:r>
          </a:p>
        </p:txBody>
      </p:sp>
    </p:spTree>
  </p:cSld>
  <p:clrMapOvr>
    <a:masterClrMapping/>
  </p:clrMapOvr>
  <p:transition spd="slow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Shape 8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5" name="Shape 8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809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让滚动条滚动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window上有三个方法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scroll(),scrollTo(),scrollBy();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三个方法功能类似，用法都是将x,y坐标传入。即实现让滚动轮滚动到当前位置。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区别：scrollBy()会在之前的数据基础之上做累加。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eg：利用scrollBy() 快速阅读的功能</a:t>
            </a:r>
          </a:p>
        </p:txBody>
      </p:sp>
    </p:spTree>
  </p:cSld>
  <p:clrMapOvr>
    <a:masterClrMapping/>
  </p:clrMapOvr>
  <p:transition spd="slow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Shape 8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8" name="Shape 8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9432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查看元素的尺寸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dom.offsetWidth，dom.offsetHeight</a:t>
            </a:r>
          </a:p>
          <a:p>
            <a:pPr marL="289432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查看元素的位置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dom.offsetLeft, dom.offsetTop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对于无定位父级的元素，返回相对文档的坐标。对于有定位父级的元素，返回相对于最近的有定位的父级的坐标。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dom.offsetParent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返回最近的有定位的父级，如无，返回body, body.offsetParent 返回null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eg：求元素相对于文档的坐标</a:t>
            </a:r>
          </a:p>
        </p:txBody>
      </p:sp>
    </p:spTree>
  </p:cSld>
  <p:clrMapOvr>
    <a:masterClrMapping/>
  </p:clrMapOvr>
  <p:transition spd="slow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1" name="Shape 8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读写元素css属性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dom.style.prop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可读写行间样式，没有兼容性问题，碰到float这样的关键字属性，前面应加css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eg:float — &gt; cssFloat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符合属性必须拆解，组合单词变成小驼峰式写法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写入的值必须是字符串格式</a:t>
            </a:r>
          </a:p>
        </p:txBody>
      </p:sp>
    </p:spTree>
  </p:cSld>
  <p:clrMapOvr>
    <a:masterClrMapping/>
  </p:clrMapOvr>
  <p:transition spd="slow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Shape 8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4" name="Shape 8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4184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查询计算样式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window.getComputedStyle(ele,null);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计算样式只读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返回的计算样式的值都是绝对值，没有相对单位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IE8 及 IE8以下不兼容</a:t>
            </a:r>
          </a:p>
        </p:txBody>
      </p:sp>
    </p:spTree>
  </p:cSld>
  <p:clrMapOvr>
    <a:masterClrMapping/>
  </p:clrMapOvr>
  <p:transition spd="slow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Shape 8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7" name="Shape 8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查询样式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ele.currentStyle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计算样式只读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返回的计算样式的值不是经过转换的绝对值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IE独有的属性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封装兼容性方法getStyle(obj,prop);</a:t>
            </a:r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LinenBook">
  <a:themeElements>
    <a:clrScheme name="LinenBook">
      <a:dk1>
        <a:srgbClr val="363929"/>
      </a:dk1>
      <a:lt1>
        <a:srgbClr val="181039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LinenBook">
  <a:themeElements>
    <a:clrScheme name="LinenBook">
      <a:dk1>
        <a:srgbClr val="000000"/>
      </a:dk1>
      <a:lt1>
        <a:srgbClr val="FFFFFF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3483</Words>
  <Application>Microsoft Office PowerPoint</Application>
  <PresentationFormat>自定义</PresentationFormat>
  <Paragraphs>830</Paragraphs>
  <Slides>133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133</vt:i4>
      </vt:variant>
    </vt:vector>
  </HeadingPairs>
  <TitlesOfParts>
    <vt:vector size="139" baseType="lpstr">
      <vt:lpstr>Helvetica Neue</vt:lpstr>
      <vt:lpstr>Optima</vt:lpstr>
      <vt:lpstr>Arial</vt:lpstr>
      <vt:lpstr>Helvetica</vt:lpstr>
      <vt:lpstr>Verdana</vt:lpstr>
      <vt:lpstr>LinenBook</vt:lpstr>
      <vt:lpstr>JavaScript</vt:lpstr>
      <vt:lpstr>web发展史</vt:lpstr>
      <vt:lpstr>web发展史</vt:lpstr>
      <vt:lpstr>js历史</vt:lpstr>
      <vt:lpstr>浏览器组成</vt:lpstr>
      <vt:lpstr>js引擎</vt:lpstr>
      <vt:lpstr>js的逼格</vt:lpstr>
      <vt:lpstr>js执行队列</vt:lpstr>
      <vt:lpstr>开始学习js</vt:lpstr>
      <vt:lpstr>开始学习js</vt:lpstr>
      <vt:lpstr>js基本语法</vt:lpstr>
      <vt:lpstr>PowerPoint 演示文稿</vt:lpstr>
      <vt:lpstr>基本语法</vt:lpstr>
      <vt:lpstr>PowerPoint 演示文稿</vt:lpstr>
      <vt:lpstr>基本语法</vt:lpstr>
      <vt:lpstr>js运算符</vt:lpstr>
      <vt:lpstr>练习</vt:lpstr>
      <vt:lpstr>js运算符</vt:lpstr>
      <vt:lpstr>条件语句</vt:lpstr>
      <vt:lpstr>作业</vt:lpstr>
      <vt:lpstr>作业</vt:lpstr>
      <vt:lpstr>PowerPoint 演示文稿</vt:lpstr>
      <vt:lpstr>条件语句补充</vt:lpstr>
      <vt:lpstr>初识引用值</vt:lpstr>
      <vt:lpstr>编程形式的区别</vt:lpstr>
      <vt:lpstr>typeof</vt:lpstr>
      <vt:lpstr>类型转换</vt:lpstr>
      <vt:lpstr>类型转换</vt:lpstr>
      <vt:lpstr>类型转换</vt:lpstr>
      <vt:lpstr>练习</vt:lpstr>
      <vt:lpstr>函数</vt:lpstr>
      <vt:lpstr>课堂小练习</vt:lpstr>
      <vt:lpstr>PowerPoint 演示文稿</vt:lpstr>
      <vt:lpstr>作用域初探</vt:lpstr>
      <vt:lpstr>挑战型作业</vt:lpstr>
      <vt:lpstr>作用域精解</vt:lpstr>
      <vt:lpstr>作用域精解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闭包</vt:lpstr>
      <vt:lpstr>PowerPoint 演示文稿</vt:lpstr>
      <vt:lpstr>PowerPoint 演示文稿</vt:lpstr>
      <vt:lpstr>闭包的作用</vt:lpstr>
      <vt:lpstr>立即执行函数</vt:lpstr>
      <vt:lpstr>闭包的防范</vt:lpstr>
      <vt:lpstr>js运行三部曲</vt:lpstr>
      <vt:lpstr>预编译前奏</vt:lpstr>
      <vt:lpstr>预编译</vt:lpstr>
      <vt:lpstr>PowerPoint 演示文稿</vt:lpstr>
      <vt:lpstr>PowerPoint 演示文稿</vt:lpstr>
      <vt:lpstr>PowerPoint 演示文稿</vt:lpstr>
      <vt:lpstr>PowerPoint 演示文稿</vt:lpstr>
      <vt:lpstr>对象</vt:lpstr>
      <vt:lpstr>构造函数内部原理</vt:lpstr>
      <vt:lpstr>包装类</vt:lpstr>
      <vt:lpstr>原型</vt:lpstr>
      <vt:lpstr>原型链</vt:lpstr>
      <vt:lpstr>call/apply</vt:lpstr>
      <vt:lpstr>继承发展史</vt:lpstr>
      <vt:lpstr>命名空间</vt:lpstr>
      <vt:lpstr>思考问题</vt:lpstr>
      <vt:lpstr>查看属性</vt:lpstr>
      <vt:lpstr>对象的枚举</vt:lpstr>
      <vt:lpstr>this</vt:lpstr>
      <vt:lpstr>arguments</vt:lpstr>
      <vt:lpstr>克隆</vt:lpstr>
      <vt:lpstr>数组</vt:lpstr>
      <vt:lpstr>数组常用的方法</vt:lpstr>
      <vt:lpstr>类数组</vt:lpstr>
      <vt:lpstr>三目运算符</vt:lpstr>
      <vt:lpstr>try…catch</vt:lpstr>
      <vt:lpstr>es5严格模式</vt:lpstr>
      <vt:lpstr>DOM</vt:lpstr>
      <vt:lpstr>什么是DOM</vt:lpstr>
      <vt:lpstr>DOM基本操作</vt:lpstr>
      <vt:lpstr>DOM基本操作</vt:lpstr>
      <vt:lpstr>DOM基本操作</vt:lpstr>
      <vt:lpstr>DOM基本操作</vt:lpstr>
      <vt:lpstr>DOM树</vt:lpstr>
      <vt:lpstr>DOM基本操作</vt:lpstr>
      <vt:lpstr>课堂练习</vt:lpstr>
      <vt:lpstr>DOM基本操作</vt:lpstr>
      <vt:lpstr>DOM基本操作</vt:lpstr>
      <vt:lpstr>课堂练习</vt:lpstr>
      <vt:lpstr>课后作业</vt:lpstr>
      <vt:lpstr>日期对象 Date()</vt:lpstr>
      <vt:lpstr>js定时器</vt:lpstr>
      <vt:lpstr>练习题</vt:lpstr>
      <vt:lpstr>DOM基本操作</vt:lpstr>
      <vt:lpstr>DOM基本操作</vt:lpstr>
      <vt:lpstr>DOM基本操作</vt:lpstr>
      <vt:lpstr>DOM基本操作</vt:lpstr>
      <vt:lpstr>DOM基本操作</vt:lpstr>
      <vt:lpstr>脚本化CSS</vt:lpstr>
      <vt:lpstr>脚本化CSS</vt:lpstr>
      <vt:lpstr>脚本化CSS</vt:lpstr>
      <vt:lpstr>脚本化CSS</vt:lpstr>
      <vt:lpstr>作业</vt:lpstr>
      <vt:lpstr>脚本化样式表</vt:lpstr>
      <vt:lpstr>事件</vt:lpstr>
      <vt:lpstr>如何绑定事件</vt:lpstr>
      <vt:lpstr>事件处理程序的运行环境</vt:lpstr>
      <vt:lpstr>解除事件处理程序</vt:lpstr>
      <vt:lpstr>事件处理模型 — 事件冒泡、捕获</vt:lpstr>
      <vt:lpstr>取消冒泡和阻止默认事件</vt:lpstr>
      <vt:lpstr>事件对象</vt:lpstr>
      <vt:lpstr>事件委托</vt:lpstr>
      <vt:lpstr>事件分类</vt:lpstr>
      <vt:lpstr>事件练习</vt:lpstr>
      <vt:lpstr>事件分类</vt:lpstr>
      <vt:lpstr>事件分类</vt:lpstr>
      <vt:lpstr>事件分类</vt:lpstr>
      <vt:lpstr>作业</vt:lpstr>
      <vt:lpstr>json</vt:lpstr>
      <vt:lpstr>异步加载js</vt:lpstr>
      <vt:lpstr>异步加载js</vt:lpstr>
      <vt:lpstr>js加载时间线</vt:lpstr>
      <vt:lpstr>BOM</vt:lpstr>
      <vt:lpstr>BOM</vt:lpstr>
      <vt:lpstr>BOM</vt:lpstr>
      <vt:lpstr>BOM</vt:lpstr>
      <vt:lpstr>BOM</vt:lpstr>
      <vt:lpstr>BOM</vt:lpstr>
      <vt:lpstr>课前补充</vt:lpstr>
      <vt:lpstr>RegExp</vt:lpstr>
      <vt:lpstr>RegExp</vt:lpstr>
      <vt:lpstr>Doctype</vt:lpstr>
      <vt:lpstr>Doctype</vt:lpstr>
      <vt:lpstr>待穿插知识点</vt:lpstr>
      <vt:lpstr>待穿插知识点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cp:lastModifiedBy>LIN XINXIN-</cp:lastModifiedBy>
  <cp:revision>1</cp:revision>
  <dcterms:modified xsi:type="dcterms:W3CDTF">2018-08-16T03:32:36Z</dcterms:modified>
</cp:coreProperties>
</file>